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whi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17889140" y="13259792"/>
            <a:ext cx="3330077" cy="358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ts val="3600"/>
              </a:lnSpc>
              <a:defRPr sz="1400">
                <a:solidFill>
                  <a:srgbClr val="C0C0C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© 2014 RStudio, Inc. All rights reserved.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4833937" y="1250156"/>
            <a:ext cx="14716126" cy="1535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 defTabSz="584200">
              <a:defRPr cap="none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hape 112"/>
          <p:cNvSpPr txBox="1"/>
          <p:nvPr>
            <p:ph type="body" idx="1"/>
          </p:nvPr>
        </p:nvSpPr>
        <p:spPr>
          <a:xfrm>
            <a:off x="4833937" y="3768328"/>
            <a:ext cx="14716126" cy="9215438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1106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551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95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402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84714" indent="-789214" defTabSz="584200">
              <a:spcBef>
                <a:spcPts val="2400"/>
              </a:spcBef>
              <a:buSzPct val="171000"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8" name="Shape 138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56" name="Shape 156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57" name="Shape 157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/>
        </p:nvSpPr>
        <p:spPr>
          <a:xfrm>
            <a:off x="-110443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22" name="Shape 2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Shape 173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4" name="Shape 17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Tidy Data with</a:t>
            </a:r>
          </a:p>
        </p:txBody>
      </p:sp>
      <p:sp>
        <p:nvSpPr>
          <p:cNvPr id="190" name="Shape 19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Shape 199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0" name="Shape 200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53" name="Shape 53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54" name="Shape 54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sldNum" sz="quarter" idx="2"/>
          </p:nvPr>
        </p:nvSpPr>
        <p:spPr>
          <a:xfrm>
            <a:off x="23217091" y="12543428"/>
            <a:ext cx="839331" cy="833230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Shape 69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FFFFFF"/>
            </a:gs>
            <a:gs pos="100000">
              <a:srgbClr val="A2BFDA"/>
            </a:gs>
            <a:gs pos="100000">
              <a:srgbClr val="447FB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Relationship Id="rId3" Type="http://schemas.openxmlformats.org/officeDocument/2006/relationships/image" Target="../media/image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1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Tidy Data with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941" b="0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0" name="Shape 290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291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8" name="Group 308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292" name="Shape 292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307" name="Group 307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293" name="Shape 293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294" name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fill="norm" stroke="1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95" name="Shape 295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 flipH="1" rot="10800000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297" name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fill="norm" stroke="1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298" name="Shape 298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9" name="Shape 299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0" name="Shape 300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303" name="Group 303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301" name="Shape 301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302" name="Shape 302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304" name="Shape 304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 flipH="1" rot="19740000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6" name="Shape 306"/>
              <p:cNvSpPr/>
              <p:nvPr/>
            </p:nvSpPr>
            <p:spPr>
              <a:xfrm flipH="1" rot="10800000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Shape 937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Recap</a:t>
            </a:r>
          </a:p>
        </p:txBody>
      </p:sp>
      <p:grpSp>
        <p:nvGrpSpPr>
          <p:cNvPr id="944" name="Group 944"/>
          <p:cNvGrpSpPr/>
          <p:nvPr/>
        </p:nvGrpSpPr>
        <p:grpSpPr>
          <a:xfrm>
            <a:off x="2710838" y="5796380"/>
            <a:ext cx="21012078" cy="1229993"/>
            <a:chOff x="0" y="0"/>
            <a:chExt cx="21012077" cy="1229991"/>
          </a:xfrm>
        </p:grpSpPr>
        <p:grpSp>
          <p:nvGrpSpPr>
            <p:cNvPr id="942" name="Group 942"/>
            <p:cNvGrpSpPr/>
            <p:nvPr/>
          </p:nvGrpSpPr>
          <p:grpSpPr>
            <a:xfrm>
              <a:off x="-1" y="99691"/>
              <a:ext cx="2781042" cy="1130301"/>
              <a:chOff x="0" y="0"/>
              <a:chExt cx="2781040" cy="1130300"/>
            </a:xfrm>
          </p:grpSpPr>
          <p:sp>
            <p:nvSpPr>
              <p:cNvPr id="938" name="Shape 938"/>
              <p:cNvSpPr/>
              <p:nvPr/>
            </p:nvSpPr>
            <p:spPr>
              <a:xfrm>
                <a:off x="1401881" y="152328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41" name="Group 941"/>
              <p:cNvGrpSpPr/>
              <p:nvPr/>
            </p:nvGrpSpPr>
            <p:grpSpPr>
              <a:xfrm>
                <a:off x="-1" y="-1"/>
                <a:ext cx="2781042" cy="1130301"/>
                <a:chOff x="0" y="0"/>
                <a:chExt cx="2781040" cy="1130300"/>
              </a:xfrm>
            </p:grpSpPr>
            <p:graphicFrame>
              <p:nvGraphicFramePr>
                <p:cNvPr id="939" name="Table 939"/>
                <p:cNvGraphicFramePr/>
                <p:nvPr/>
              </p:nvGraphicFramePr>
              <p:xfrm>
                <a:off x="0" y="0"/>
                <a:ext cx="1371600" cy="520700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31182"/>
                      <a:gridCol w="331182"/>
                      <a:gridCol w="331182"/>
                      <a:gridCol w="331182"/>
                    </a:tblGrid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5493"/>
                          </a:solidFill>
                        </a:tcPr>
                      </a:tc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4618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940" name="Table 940"/>
                <p:cNvGraphicFramePr/>
                <p:nvPr/>
              </p:nvGraphicFramePr>
              <p:xfrm>
                <a:off x="1777740" y="0"/>
                <a:ext cx="1003301" cy="1130300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8595"/>
                      <a:gridCol w="318595"/>
                      <a:gridCol w="318595"/>
                    </a:tblGrid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4109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</p:grpSp>
        </p:grpSp>
        <p:sp>
          <p:nvSpPr>
            <p:cNvPr id="943" name="Shape 943"/>
            <p:cNvSpPr txBox="1"/>
            <p:nvPr/>
          </p:nvSpPr>
          <p:spPr>
            <a:xfrm>
              <a:off x="3565866" y="0"/>
              <a:ext cx="17446212" cy="11913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Move column names into values with </a:t>
              </a:r>
              <a:r>
                <a:rPr b="1">
                  <a:solidFill>
                    <a:srgbClr val="91B473"/>
                  </a:solidFill>
                </a:rPr>
                <a:t>gather()</a:t>
              </a:r>
            </a:p>
          </p:txBody>
        </p:sp>
      </p:grpSp>
      <p:grpSp>
        <p:nvGrpSpPr>
          <p:cNvPr id="951" name="Group 951"/>
          <p:cNvGrpSpPr/>
          <p:nvPr/>
        </p:nvGrpSpPr>
        <p:grpSpPr>
          <a:xfrm>
            <a:off x="2711438" y="3572951"/>
            <a:ext cx="21010878" cy="1221810"/>
            <a:chOff x="0" y="0"/>
            <a:chExt cx="21010876" cy="1221808"/>
          </a:xfrm>
        </p:grpSpPr>
        <p:grpSp>
          <p:nvGrpSpPr>
            <p:cNvPr id="949" name="Group 949"/>
            <p:cNvGrpSpPr/>
            <p:nvPr/>
          </p:nvGrpSpPr>
          <p:grpSpPr>
            <a:xfrm>
              <a:off x="-1" y="98140"/>
              <a:ext cx="2743910" cy="1123669"/>
              <a:chOff x="0" y="0"/>
              <a:chExt cx="2743908" cy="1123668"/>
            </a:xfrm>
          </p:grpSpPr>
          <p:sp>
            <p:nvSpPr>
              <p:cNvPr id="945" name="Shape 945"/>
              <p:cNvSpPr/>
              <p:nvPr/>
            </p:nvSpPr>
            <p:spPr>
              <a:xfrm>
                <a:off x="1020398" y="147780"/>
                <a:ext cx="372912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948" name="Group 948"/>
              <p:cNvGrpSpPr/>
              <p:nvPr/>
            </p:nvGrpSpPr>
            <p:grpSpPr>
              <a:xfrm>
                <a:off x="-1" y="-1"/>
                <a:ext cx="2743910" cy="1123670"/>
                <a:chOff x="0" y="0"/>
                <a:chExt cx="2743908" cy="1123668"/>
              </a:xfrm>
            </p:grpSpPr>
            <p:graphicFrame>
              <p:nvGraphicFramePr>
                <p:cNvPr id="946" name="Table 946"/>
                <p:cNvGraphicFramePr/>
                <p:nvPr/>
              </p:nvGraphicFramePr>
              <p:xfrm>
                <a:off x="1397708" y="0"/>
                <a:ext cx="1346201" cy="508000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23666"/>
                      <a:gridCol w="323666"/>
                      <a:gridCol w="323666"/>
                      <a:gridCol w="323666"/>
                    </a:tblGrid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005493"/>
                          </a:solidFill>
                        </a:tcPr>
                      </a:tc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1007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140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  <p:graphicFrame>
              <p:nvGraphicFramePr>
                <p:cNvPr id="947" name="Table 947"/>
                <p:cNvGraphicFramePr/>
                <p:nvPr/>
              </p:nvGraphicFramePr>
              <p:xfrm>
                <a:off x="0" y="6068"/>
                <a:ext cx="1003300" cy="1117601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319495"/>
                      <a:gridCol w="319495"/>
                      <a:gridCol w="319495"/>
                    </a:tblGrid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6AAA9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/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sym typeface="Helvetica Light"/>
                              </a:rPr>
                              <a:t>pressure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2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1009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A8D379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Allison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1013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Arlene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  <a:tr h="152935">
                      <a:tc>
                        <a:txBody>
                          <a:bodyPr/>
                          <a:lstStyle/>
                          <a:p>
                            <a:pPr defTabSz="914400">
                              <a:def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defRPr>
                            </a:pPr>
                          </a:p>
                        </a:txBody>
                        <a:tcPr marL="50800" marR="50800" marT="50800" marB="50800" anchor="ctr" anchorCtr="0" horzOverflow="overflow"/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Arthur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>
                              <a:hueOff val="47394"/>
                              <a:satOff val="-25753"/>
                              <a:lumOff val="-7544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1010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407AAA"/>
                          </a:solidFill>
                        </a:tcPr>
                      </a:tc>
                    </a:tr>
                  </a:tbl>
                </a:graphicData>
              </a:graphic>
            </p:graphicFrame>
          </p:grpSp>
        </p:grpSp>
        <p:sp>
          <p:nvSpPr>
            <p:cNvPr id="950" name="Shape 950"/>
            <p:cNvSpPr txBox="1"/>
            <p:nvPr/>
          </p:nvSpPr>
          <p:spPr>
            <a:xfrm>
              <a:off x="3547300" y="0"/>
              <a:ext cx="17463577" cy="1169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Move values into column names with </a:t>
              </a:r>
              <a:r>
                <a:rPr b="1">
                  <a:solidFill>
                    <a:srgbClr val="91B473"/>
                  </a:solidFill>
                </a:rPr>
                <a:t>spread()</a:t>
              </a:r>
            </a:p>
          </p:txBody>
        </p:sp>
      </p:grpSp>
      <p:grpSp>
        <p:nvGrpSpPr>
          <p:cNvPr id="959" name="Group 959"/>
          <p:cNvGrpSpPr/>
          <p:nvPr/>
        </p:nvGrpSpPr>
        <p:grpSpPr>
          <a:xfrm>
            <a:off x="3544545" y="7815005"/>
            <a:ext cx="17453122" cy="2221815"/>
            <a:chOff x="25399" y="0"/>
            <a:chExt cx="17453120" cy="2221813"/>
          </a:xfrm>
        </p:grpSpPr>
        <p:sp>
          <p:nvSpPr>
            <p:cNvPr id="952" name="Shape 952"/>
            <p:cNvSpPr txBox="1"/>
            <p:nvPr/>
          </p:nvSpPr>
          <p:spPr>
            <a:xfrm>
              <a:off x="2708645" y="0"/>
              <a:ext cx="14769876" cy="2221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>
                <a:spcBef>
                  <a:spcPts val="2400"/>
                </a:spcBef>
                <a:defRPr sz="60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Split a column with </a:t>
              </a:r>
              <a:r>
                <a:rPr b="1">
                  <a:solidFill>
                    <a:srgbClr val="78AAD6"/>
                  </a:solidFill>
                </a:rPr>
                <a:t>separate() </a:t>
              </a:r>
              <a:r>
                <a:t>or </a:t>
              </a:r>
              <a:r>
                <a:rPr b="1">
                  <a:solidFill>
                    <a:srgbClr val="78AAD6"/>
                  </a:solidFill>
                </a:rPr>
                <a:t>separate_rows()</a:t>
              </a:r>
            </a:p>
          </p:txBody>
        </p:sp>
        <p:grpSp>
          <p:nvGrpSpPr>
            <p:cNvPr id="958" name="Group 958"/>
            <p:cNvGrpSpPr/>
            <p:nvPr/>
          </p:nvGrpSpPr>
          <p:grpSpPr>
            <a:xfrm>
              <a:off x="25399" y="653706"/>
              <a:ext cx="1967551" cy="930100"/>
              <a:chOff x="25400" y="25400"/>
              <a:chExt cx="1967549" cy="930098"/>
            </a:xfrm>
          </p:grpSpPr>
          <p:graphicFrame>
            <p:nvGraphicFramePr>
              <p:cNvPr id="953" name="Table 953"/>
              <p:cNvGraphicFramePr/>
              <p:nvPr/>
            </p:nvGraphicFramePr>
            <p:xfrm>
              <a:off x="25400" y="25400"/>
              <a:ext cx="56907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544502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954" name="Table 954"/>
              <p:cNvGraphicFramePr/>
              <p:nvPr/>
            </p:nvGraphicFramePr>
            <p:xfrm>
              <a:off x="1144338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955" name="Table 955"/>
              <p:cNvGraphicFramePr/>
              <p:nvPr/>
            </p:nvGraphicFramePr>
            <p:xfrm>
              <a:off x="1457605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graphicFrame>
            <p:nvGraphicFramePr>
              <p:cNvPr id="956" name="Table 956"/>
              <p:cNvGraphicFramePr/>
              <p:nvPr/>
            </p:nvGraphicFramePr>
            <p:xfrm>
              <a:off x="1764521" y="25400"/>
              <a:ext cx="228429" cy="930099"/>
            </p:xfrm>
            <a:graphic xmlns:a="http://schemas.openxmlformats.org/drawingml/2006/main">
              <a:graphicData uri="http://schemas.openxmlformats.org/drawingml/2006/table">
                <a:tbl>
                  <a:tblPr firstCol="0" firstRow="1" lastCol="0" lastRow="0" bandCol="0" bandRow="0" rtl="0">
                    <a:tableStyleId>{33BA23B1-9221-436E-865A-0063620EA4FD}</a:tableStyleId>
                  </a:tblPr>
                  <a:tblGrid>
                    <a:gridCol w="203850"/>
                  </a:tblGrid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b="0" sz="1800">
                              <a:solidFill>
                                <a:srgbClr val="000000"/>
                              </a:solidFill>
                            </a:defRPr>
                          </a:pPr>
                          <a:r>
                            <a:rPr b="1" sz="3600">
                              <a:solidFill>
                                <a:srgbClr val="FFFFFF"/>
                              </a:solidFill>
                              <a:sym typeface="Helvetica"/>
                            </a:rPr>
                            <a:t>wind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chemeClr val="accent1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  <a:tr h="131056">
                    <a:tc>
                      <a:txBody>
                        <a:bodyPr/>
                        <a:lstStyle/>
                        <a:p>
                          <a:pPr defTabSz="914400">
                            <a:defRPr sz="1800"/>
                          </a:pPr>
                          <a:r>
                            <a:rPr sz="3600">
                              <a:latin typeface="Helvetica"/>
                              <a:ea typeface="Helvetica"/>
                              <a:cs typeface="Helvetica"/>
                              <a:sym typeface="Helvetica"/>
                            </a:rPr>
                            <a:t>1005</a:t>
                          </a:r>
                        </a:p>
                      </a:txBody>
                      <a:tcPr marL="50800" marR="50800" marT="50800" marB="50800" anchor="ctr" anchorCtr="0" horzOverflow="overflow">
                        <a:solidFill>
                          <a:srgbClr val="78AAD6"/>
                        </a:solidFill>
                      </a:tcPr>
                    </a:tc>
                  </a:tr>
                </a:tbl>
              </a:graphicData>
            </a:graphic>
          </p:graphicFrame>
          <p:sp>
            <p:nvSpPr>
              <p:cNvPr id="957" name="Shape 957"/>
              <p:cNvSpPr/>
              <p:nvPr/>
            </p:nvSpPr>
            <p:spPr>
              <a:xfrm>
                <a:off x="668360" y="384442"/>
                <a:ext cx="372913" cy="199315"/>
              </a:xfrm>
              <a:prstGeom prst="rightArrow">
                <a:avLst>
                  <a:gd name="adj1" fmla="val 32000"/>
                  <a:gd name="adj2" fmla="val 66532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968" name="Group 968"/>
          <p:cNvGrpSpPr/>
          <p:nvPr/>
        </p:nvGrpSpPr>
        <p:grpSpPr>
          <a:xfrm>
            <a:off x="3533183" y="10954013"/>
            <a:ext cx="17464484" cy="1601204"/>
            <a:chOff x="25400" y="0"/>
            <a:chExt cx="17464482" cy="1601203"/>
          </a:xfrm>
        </p:grpSpPr>
        <p:grpSp>
          <p:nvGrpSpPr>
            <p:cNvPr id="964" name="Group 964"/>
            <p:cNvGrpSpPr/>
            <p:nvPr/>
          </p:nvGrpSpPr>
          <p:grpSpPr>
            <a:xfrm>
              <a:off x="959122" y="0"/>
              <a:ext cx="16530761" cy="1601204"/>
              <a:chOff x="0" y="0"/>
              <a:chExt cx="16530759" cy="1601203"/>
            </a:xfrm>
          </p:grpSpPr>
          <p:sp>
            <p:nvSpPr>
              <p:cNvPr id="960" name="Shape 960"/>
              <p:cNvSpPr txBox="1"/>
              <p:nvPr/>
            </p:nvSpPr>
            <p:spPr>
              <a:xfrm>
                <a:off x="1760884" y="0"/>
                <a:ext cx="14769876" cy="16012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 algn="l">
                  <a:spcBef>
                    <a:spcPts val="2400"/>
                  </a:spcBef>
                  <a:defRPr sz="60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t>Unite columns with </a:t>
                </a:r>
                <a:r>
                  <a:rPr b="1">
                    <a:solidFill>
                      <a:srgbClr val="78AAD6"/>
                    </a:solidFill>
                  </a:rPr>
                  <a:t>unite()</a:t>
                </a:r>
              </a:p>
            </p:txBody>
          </p:sp>
          <p:grpSp>
            <p:nvGrpSpPr>
              <p:cNvPr id="963" name="Group 963"/>
              <p:cNvGrpSpPr/>
              <p:nvPr/>
            </p:nvGrpSpPr>
            <p:grpSpPr>
              <a:xfrm>
                <a:off x="0" y="7696"/>
                <a:ext cx="1046140" cy="965201"/>
                <a:chOff x="0" y="0"/>
                <a:chExt cx="1046139" cy="965200"/>
              </a:xfrm>
            </p:grpSpPr>
            <p:graphicFrame>
              <p:nvGraphicFramePr>
                <p:cNvPr id="961" name="Table 961"/>
                <p:cNvGraphicFramePr/>
                <p:nvPr/>
              </p:nvGraphicFramePr>
              <p:xfrm>
                <a:off x="449239" y="0"/>
                <a:ext cx="596901" cy="965200"/>
              </p:xfrm>
              <a:graphic xmlns:a="http://schemas.openxmlformats.org/drawingml/2006/main">
                <a:graphicData uri="http://schemas.openxmlformats.org/drawingml/2006/table">
                  <a:tbl>
                    <a:tblPr firstCol="0" firstRow="1" lastCol="0" lastRow="0" bandCol="0" bandRow="0" rtl="0">
                      <a:tableStyleId>{33BA23B1-9221-436E-865A-0063620EA4FD}</a:tableStyleId>
                    </a:tblPr>
                    <a:tblGrid>
                      <a:gridCol w="544502"/>
                    </a:tblGrid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b="0" sz="1800">
                                <a:solidFill>
                                  <a:srgbClr val="000000"/>
                                </a:solidFill>
                              </a:defRPr>
                            </a:pPr>
                            <a:r>
                              <a:rPr b="1" sz="3600">
                                <a:solidFill>
                                  <a:srgbClr val="FFFFFF"/>
                                </a:solidFill>
                                <a:sym typeface="Helvetica"/>
                              </a:rPr>
                              <a:t>wind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chemeClr val="accent1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  <a:tr h="131056">
                      <a:tc>
                        <a:txBody>
                          <a:bodyPr/>
                          <a:lstStyle/>
                          <a:p>
                            <a:pPr defTabSz="914400">
                              <a:defRPr sz="1800"/>
                            </a:pPr>
                            <a:r>
                              <a:rPr sz="3600">
                                <a:latin typeface="Helvetica"/>
                                <a:ea typeface="Helvetica"/>
                                <a:cs typeface="Helvetica"/>
                                <a:sym typeface="Helvetica"/>
                              </a:rPr>
                              <a:t>1005</a:t>
                            </a:r>
                          </a:p>
                        </a:txBody>
                        <a:tcPr marL="50800" marR="50800" marT="50800" marB="50800" anchor="ctr" anchorCtr="0" horzOverflow="overflow">
                          <a:solidFill>
                            <a:srgbClr val="78AAD6"/>
                          </a:solidFill>
                        </a:tcPr>
                      </a:tc>
                    </a:tr>
                  </a:tbl>
                </a:graphicData>
              </a:graphic>
            </p:graphicFrame>
            <p:sp>
              <p:nvSpPr>
                <p:cNvPr id="962" name="Shape 962"/>
                <p:cNvSpPr/>
                <p:nvPr/>
              </p:nvSpPr>
              <p:spPr>
                <a:xfrm>
                  <a:off x="0" y="384442"/>
                  <a:ext cx="372912" cy="199315"/>
                </a:xfrm>
                <a:prstGeom prst="rightArrow">
                  <a:avLst>
                    <a:gd name="adj1" fmla="val 32000"/>
                    <a:gd name="adj2" fmla="val 66532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aphicFrame>
          <p:nvGraphicFramePr>
            <p:cNvPr id="965" name="Table 965"/>
            <p:cNvGraphicFramePr/>
            <p:nvPr/>
          </p:nvGraphicFramePr>
          <p:xfrm>
            <a:off x="25400" y="33096"/>
            <a:ext cx="228428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66" name="Table 966"/>
            <p:cNvGraphicFramePr/>
            <p:nvPr/>
          </p:nvGraphicFramePr>
          <p:xfrm>
            <a:off x="338666" y="33096"/>
            <a:ext cx="228429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967" name="Table 967"/>
            <p:cNvGraphicFramePr/>
            <p:nvPr/>
          </p:nvGraphicFramePr>
          <p:xfrm>
            <a:off x="645583" y="33096"/>
            <a:ext cx="228429" cy="930099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203850"/>
                </a:tblGrid>
                <a:tr h="131056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3600">
                            <a:solidFill>
                              <a:srgbClr val="FFFFFF"/>
                            </a:solidFill>
                            <a:sym typeface="Helvetica"/>
                          </a:rPr>
                          <a:t>wind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chemeClr val="accent1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  <a:tr h="131056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36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1005</a:t>
                        </a:r>
                      </a:p>
                    </a:txBody>
                    <a:tcPr marL="50800" marR="50800" marT="50800" marB="50800" anchor="ctr" anchorCtr="0" horzOverflow="overflow">
                      <a:solidFill>
                        <a:srgbClr val="78AAD6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969" name="Shape 9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/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Reshaping</a:t>
            </a:r>
          </a:p>
          <a:p>
            <a:pPr>
              <a:defRPr b="1" sz="20000"/>
            </a:pPr>
            <a:r>
              <a:t>Final Exam</a:t>
            </a:r>
          </a:p>
        </p:txBody>
      </p:sp>
      <p:pic>
        <p:nvPicPr>
          <p:cNvPr id="972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5" name="pdf=girls-boy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9569" y="2122264"/>
            <a:ext cx="16664862" cy="11202491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Shape 97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Number of children by year and gender</a:t>
            </a:r>
          </a:p>
        </p:txBody>
      </p:sp>
      <p:sp>
        <p:nvSpPr>
          <p:cNvPr id="977" name="Shape 977"/>
          <p:cNvSpPr/>
          <p:nvPr/>
        </p:nvSpPr>
        <p:spPr>
          <a:xfrm rot="18900000">
            <a:off x="14337244" y="9278513"/>
            <a:ext cx="13861522" cy="2904698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Let's plot % male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female)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7" grpId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Shape 980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1" name="Shape 981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075692" y="-37802"/>
            <a:ext cx="2219415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 we calculate the yearly percent of boys (or girls)?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sex   name          n   prop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&lt;chr&gt;     &lt;int&gt;  &lt;dbl&gt;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1  1880 F     Mary       7065 0.0724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2  1880 F     Anna       2604 0.0267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3  1880 F     Emma       2003 0.0205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4  1880 F     Elizabeth  1939 0.0199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5  1880 F     Minnie     1746 0.0179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6  1880 F     Margaret   1578 0.0162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7  1880 F     Ida        1472 0.0151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8  1880 F     Alice      1414 0.0145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9  1880 F     Bertha     1320 0.0135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1880 F     Sarah      1288 0.0132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7" name="Shape 987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075692" y="-37802"/>
            <a:ext cx="2219415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 we calculate the yearly percent of boys (or girls)?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Shape 992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93" name="Shape 993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1421207" y="5952331"/>
            <a:ext cx="21841984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sp>
        <p:nvSpPr>
          <p:cNvPr id="995" name="Shape 995"/>
          <p:cNvSpPr/>
          <p:nvPr/>
        </p:nvSpPr>
        <p:spPr>
          <a:xfrm>
            <a:off x="15287390" y="8658355"/>
            <a:ext cx="41910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331"/>
                </a:moveTo>
                <a:lnTo>
                  <a:pt x="0" y="2269"/>
                </a:lnTo>
                <a:cubicBezTo>
                  <a:pt x="0" y="1016"/>
                  <a:pt x="997" y="0"/>
                  <a:pt x="2227" y="0"/>
                </a:cubicBezTo>
                <a:lnTo>
                  <a:pt x="19373" y="0"/>
                </a:lnTo>
                <a:cubicBezTo>
                  <a:pt x="20603" y="0"/>
                  <a:pt x="21600" y="1016"/>
                  <a:pt x="21600" y="2269"/>
                </a:cubicBezTo>
                <a:lnTo>
                  <a:pt x="21600" y="19331"/>
                </a:lnTo>
                <a:cubicBezTo>
                  <a:pt x="21600" y="20584"/>
                  <a:pt x="20603" y="21600"/>
                  <a:pt x="19373" y="21600"/>
                </a:cubicBezTo>
                <a:lnTo>
                  <a:pt x="2227" y="21600"/>
                </a:lnTo>
                <a:cubicBezTo>
                  <a:pt x="997" y="21600"/>
                  <a:pt x="0" y="20584"/>
                  <a:pt x="0" y="19331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Now what?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1075692" y="-37802"/>
            <a:ext cx="2219415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 we calculate the yearly percent of boys (or girls)?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12307745" y="6451186"/>
            <a:ext cx="9274613" cy="172806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%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num>
                    <m:den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den>
                  </m:f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×</m:t>
                  </m:r>
                  <m:r>
                    <a:rPr xmlns:a="http://schemas.openxmlformats.org/drawingml/2006/main" sz="5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100</m:t>
                  </m:r>
                </m:oMath>
              </m:oMathPara>
            </a14:m>
            <a:endParaRPr sz="58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Shape 1000"/>
          <p:cNvSpPr/>
          <p:nvPr/>
        </p:nvSpPr>
        <p:spPr>
          <a:xfrm>
            <a:off x="1127160" y="2181244"/>
            <a:ext cx="22091221" cy="3292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1" name="Shape 1001"/>
          <p:cNvSpPr txBox="1"/>
          <p:nvPr/>
        </p:nvSpPr>
        <p:spPr>
          <a:xfrm>
            <a:off x="1421207" y="2398821"/>
            <a:ext cx="21841984" cy="3067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better_layout</a:t>
            </a:r>
            <a:r>
              <a:t>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13892108" y="5952331"/>
            <a:ext cx="9266028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1421207" y="5952331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06" name="Group 1006"/>
          <p:cNvGrpSpPr/>
          <p:nvPr/>
        </p:nvGrpSpPr>
        <p:grpSpPr>
          <a:xfrm>
            <a:off x="9724215" y="7699237"/>
            <a:ext cx="3427877" cy="2396863"/>
            <a:chOff x="0" y="0"/>
            <a:chExt cx="3427875" cy="2396862"/>
          </a:xfrm>
        </p:grpSpPr>
        <p:sp>
          <p:nvSpPr>
            <p:cNvPr id="1004" name="Shape 1004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Shape 1005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1007" name="Shape 1007"/>
          <p:cNvSpPr txBox="1"/>
          <p:nvPr/>
        </p:nvSpPr>
        <p:spPr>
          <a:xfrm>
            <a:off x="1075692" y="-37802"/>
            <a:ext cx="2219415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 we calculate the yearly percent of boys (or girls)?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6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/>
        </p:nvSpPr>
        <p:spPr>
          <a:xfrm>
            <a:off x="13794437" y="8989784"/>
            <a:ext cx="9266027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   F      M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*  &lt;dbl&gt;  &lt;int&gt;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1   1880  90993 110491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2   1881  91954 100745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3   1882 107850 113688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4   1883 112321 104629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5   1884 129022 114445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6   1885 133055 107800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7   1886 144535 110784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8   1887 145982 101414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9   1888 178627 120853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10  1889 178366 110584</a:t>
            </a:r>
          </a:p>
        </p:txBody>
      </p:sp>
      <p:sp>
        <p:nvSpPr>
          <p:cNvPr id="1010" name="Shape 101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1011" name="Shape 1011"/>
          <p:cNvSpPr txBox="1"/>
          <p:nvPr>
            <p:ph type="body" sz="quarter" idx="4294967295"/>
          </p:nvPr>
        </p:nvSpPr>
        <p:spPr>
          <a:xfrm>
            <a:off x="1323536" y="3032785"/>
            <a:ext cx="20239108" cy="2396863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25779">
              <a:spcBef>
                <a:spcPts val="1100"/>
              </a:spcBef>
              <a:buSzTx/>
              <a:buNone/>
              <a:defRPr sz="5400">
                <a:solidFill>
                  <a:srgbClr val="005493"/>
                </a:solidFill>
              </a:defRPr>
            </a:lvl1pPr>
          </a:lstStyle>
          <a:p>
            <a:pPr/>
            <a:r>
              <a:t>Extend this code to reshape the data. Calculate the percent of male (or female) children by year. Then plot the percent over time.</a:t>
            </a:r>
          </a:p>
        </p:txBody>
      </p:sp>
      <p:pic>
        <p:nvPicPr>
          <p:cNvPr id="101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836329" y="1391781"/>
            <a:ext cx="4544634" cy="13598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13" name="Shape 1013"/>
          <p:cNvSpPr txBox="1"/>
          <p:nvPr/>
        </p:nvSpPr>
        <p:spPr>
          <a:xfrm>
            <a:off x="1323536" y="8989784"/>
            <a:ext cx="9026812" cy="15331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year   sex      n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&lt;dbl&gt; &lt;chr&gt;  &lt;int&gt;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  1880     F  90993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2   1880     M 110491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3   1881     F  91954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4   1881     M 100745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5   1882     F 107850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6   1882     M 113688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7   1883     F 112321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8   1883     M 104629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9   1884     F 129022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10  1884     M 114445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... with 260 more rows</a:t>
            </a:r>
          </a:p>
        </p:txBody>
      </p:sp>
      <p:grpSp>
        <p:nvGrpSpPr>
          <p:cNvPr id="1016" name="Group 1016"/>
          <p:cNvGrpSpPr/>
          <p:nvPr/>
        </p:nvGrpSpPr>
        <p:grpSpPr>
          <a:xfrm>
            <a:off x="9626544" y="10736690"/>
            <a:ext cx="3427877" cy="2396863"/>
            <a:chOff x="0" y="0"/>
            <a:chExt cx="3427875" cy="2396862"/>
          </a:xfrm>
        </p:grpSpPr>
        <p:sp>
          <p:nvSpPr>
            <p:cNvPr id="1014" name="Shape 1014"/>
            <p:cNvSpPr/>
            <p:nvPr/>
          </p:nvSpPr>
          <p:spPr>
            <a:xfrm>
              <a:off x="0" y="2024978"/>
              <a:ext cx="3427876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5" name="Shape 1015"/>
            <p:cNvSpPr txBox="1"/>
            <p:nvPr/>
          </p:nvSpPr>
          <p:spPr>
            <a:xfrm>
              <a:off x="1013974" y="0"/>
              <a:ext cx="1399928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1017" name="Shape 1017"/>
          <p:cNvSpPr txBox="1"/>
          <p:nvPr/>
        </p:nvSpPr>
        <p:spPr>
          <a:xfrm>
            <a:off x="1323536" y="5590020"/>
            <a:ext cx="9266027" cy="323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012"/>
                </p:tgtEl>
              </p:cMediaNode>
            </p:video>
          </p:childTnLst>
        </p:cTn>
      </p:par>
    </p:tnLst>
    <p:bldLst>
      <p:bldP build="whole" bldLvl="1" animBg="1" rev="0" advAuto="0" spid="1016" grpId="2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Shape 1020"/>
          <p:cNvSpPr/>
          <p:nvPr/>
        </p:nvSpPr>
        <p:spPr>
          <a:xfrm>
            <a:off x="1127160" y="627361"/>
            <a:ext cx="22091221" cy="64332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21" name="Shape 1021"/>
          <p:cNvSpPr txBox="1"/>
          <p:nvPr/>
        </p:nvSpPr>
        <p:spPr>
          <a:xfrm>
            <a:off x="1421207" y="844939"/>
            <a:ext cx="21841984" cy="599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babynames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group_by(year, sex) %&gt;% 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summarise(n = sum(n))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spread(sex, n)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mutate(percent_male = M / (M + F) * 100)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ggplot(aes(year, percent_male)) + geom_line()</a:t>
            </a:r>
          </a:p>
        </p:txBody>
      </p:sp>
      <p:pic>
        <p:nvPicPr>
          <p:cNvPr id="1022" name="pdf-percent-mal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4059" y="7353300"/>
            <a:ext cx="8815882" cy="5926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5" name="pdf-percent-mal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9602" y="2060699"/>
            <a:ext cx="17044796" cy="11457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Shape 102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38150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Percent of children that are male by year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2376357" y="4064000"/>
            <a:ext cx="19631286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"Data comes in many formats, but R prefers just one: tidy data. 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Shape 102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General advice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820874" y="2987349"/>
            <a:ext cx="22777018" cy="8478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4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Describe what you want to do in an </a:t>
            </a:r>
            <a:r>
              <a:rPr b="1"/>
              <a:t>equation</a:t>
            </a:r>
            <a:r>
              <a:t>. Each </a:t>
            </a:r>
            <a:r>
              <a:rPr b="1"/>
              <a:t>variable</a:t>
            </a:r>
            <a:r>
              <a:t> in the equation should correspond to a column in your data:</a:t>
            </a:r>
          </a:p>
          <a:p>
            <a:pPr marL="508000" indent="-508000" algn="l"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"color by sex"</a:t>
            </a:r>
          </a:p>
          <a:p>
            <a:pPr algn="l">
              <a:spcBef>
                <a:spcPts val="4000"/>
              </a:spcBef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color</a:t>
            </a:r>
            <a:r>
              <a:t> = </a:t>
            </a:r>
            <a:r>
              <a:rPr>
                <a:solidFill>
                  <a:schemeClr val="accent1"/>
                </a:solidFill>
              </a:rPr>
              <a:t>sex</a:t>
            </a:r>
          </a:p>
          <a:p>
            <a:pPr marL="508000" indent="-508000" algn="l">
              <a:buSzPct val="100000"/>
              <a:buChar char="•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"calculate the proportion of males"</a:t>
            </a:r>
          </a:p>
          <a:p>
            <a:pPr algn="l">
              <a:defRPr b="1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1"/>
                </a:solidFill>
              </a:rPr>
              <a:t>prop</a:t>
            </a:r>
            <a:r>
              <a:t> male = number of </a:t>
            </a:r>
            <a:r>
              <a:rPr>
                <a:solidFill>
                  <a:schemeClr val="accent1"/>
                </a:solidFill>
              </a:rPr>
              <a:t>males</a:t>
            </a:r>
            <a:r>
              <a:t> / number of </a:t>
            </a:r>
            <a:r>
              <a:rPr>
                <a:solidFill>
                  <a:schemeClr val="accent1"/>
                </a:solidFill>
              </a:rPr>
              <a:t>females</a:t>
            </a:r>
            <a:r>
              <a:t> + number of </a:t>
            </a:r>
            <a:r>
              <a:rPr>
                <a:solidFill>
                  <a:schemeClr val="accent1"/>
                </a:solidFill>
              </a:rPr>
              <a:t>males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6200" y="4385786"/>
            <a:ext cx="6451600" cy="7479812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hape 1034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Tidy Data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 data</a:t>
            </a:r>
          </a:p>
        </p:txBody>
      </p:sp>
      <p:graphicFrame>
        <p:nvGraphicFramePr>
          <p:cNvPr id="314" name="Table 314"/>
          <p:cNvGraphicFramePr/>
          <p:nvPr/>
        </p:nvGraphicFramePr>
        <p:xfrm>
          <a:off x="1345889" y="4013200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222500"/>
                <a:gridCol w="2222500"/>
                <a:gridCol w="2222500"/>
                <a:gridCol w="2222500"/>
              </a:tblGrid>
              <a:tr h="812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cases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19987071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Afghanistan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2666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20595360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37737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172006362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Brazil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80488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174504898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1999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212258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1272915272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China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213766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1280428583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15" name="Shape 315"/>
          <p:cNvSpPr txBox="1"/>
          <p:nvPr/>
        </p:nvSpPr>
        <p:spPr>
          <a:xfrm>
            <a:off x="11092558" y="4218146"/>
            <a:ext cx="12506366" cy="527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data set is </a:t>
            </a:r>
            <a:r>
              <a:rPr b="1"/>
              <a:t>tidy</a:t>
            </a:r>
            <a:r>
              <a:t> iff: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Each </a:t>
            </a:r>
            <a:r>
              <a:rPr b="1">
                <a:solidFill>
                  <a:srgbClr val="78AAD6"/>
                </a:solidFill>
              </a:rPr>
              <a:t>variable</a:t>
            </a:r>
            <a:r>
              <a:t> is in its own </a:t>
            </a:r>
            <a:r>
              <a:rPr b="1">
                <a:solidFill>
                  <a:srgbClr val="78AAD6"/>
                </a:solidFill>
              </a:rPr>
              <a:t>column</a:t>
            </a: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Each </a:t>
            </a:r>
            <a:r>
              <a:rPr b="1">
                <a:solidFill>
                  <a:srgbClr val="78A642"/>
                </a:solidFill>
              </a:rPr>
              <a:t>case</a:t>
            </a:r>
            <a:r>
              <a:t> is in its own </a:t>
            </a:r>
            <a:r>
              <a:rPr b="1">
                <a:solidFill>
                  <a:srgbClr val="78A642"/>
                </a:solidFill>
              </a:rPr>
              <a:t>row</a:t>
            </a:r>
            <a:endParaRPr b="1">
              <a:solidFill>
                <a:srgbClr val="78A642"/>
              </a:solidFill>
            </a:endParaRPr>
          </a:p>
          <a:p>
            <a:pPr marL="787400" indent="-787400" algn="l">
              <a:spcBef>
                <a:spcPts val="30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Each </a:t>
            </a:r>
            <a:r>
              <a:rPr b="1">
                <a:solidFill>
                  <a:srgbClr val="FF7E79"/>
                </a:solidFill>
              </a:rPr>
              <a:t>value</a:t>
            </a:r>
            <a:r>
              <a:t> is in its own </a:t>
            </a:r>
            <a:r>
              <a:rPr b="1">
                <a:solidFill>
                  <a:srgbClr val="FF7E79"/>
                </a:solidFill>
              </a:rPr>
              <a:t>cell</a:t>
            </a:r>
          </a:p>
        </p:txBody>
      </p:sp>
      <p:grpSp>
        <p:nvGrpSpPr>
          <p:cNvPr id="321" name="Group 321"/>
          <p:cNvGrpSpPr/>
          <p:nvPr/>
        </p:nvGrpSpPr>
        <p:grpSpPr>
          <a:xfrm>
            <a:off x="1223531" y="4872348"/>
            <a:ext cx="9002755" cy="4951758"/>
            <a:chOff x="1097301" y="0"/>
            <a:chExt cx="9002753" cy="4951757"/>
          </a:xfrm>
        </p:grpSpPr>
        <p:sp>
          <p:nvSpPr>
            <p:cNvPr id="316" name="Shape 316"/>
            <p:cNvSpPr/>
            <p:nvPr/>
          </p:nvSpPr>
          <p:spPr>
            <a:xfrm>
              <a:off x="1097301" y="0"/>
              <a:ext cx="9002754" cy="4951758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 flipV="1">
              <a:off x="2345434" y="131314"/>
              <a:ext cx="1" cy="469226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 flipV="1">
              <a:off x="6431336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 flipV="1">
              <a:off x="8740457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 flipV="1">
              <a:off x="4556140" y="132529"/>
              <a:ext cx="1" cy="468670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29" name="Group 329"/>
          <p:cNvGrpSpPr/>
          <p:nvPr/>
        </p:nvGrpSpPr>
        <p:grpSpPr>
          <a:xfrm>
            <a:off x="1333561" y="4848605"/>
            <a:ext cx="8914656" cy="4863094"/>
            <a:chOff x="0" y="0"/>
            <a:chExt cx="8914655" cy="4863093"/>
          </a:xfrm>
        </p:grpSpPr>
        <p:sp>
          <p:nvSpPr>
            <p:cNvPr id="322" name="Shape 322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259153" y="530837"/>
              <a:ext cx="835266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61412" y="1291120"/>
              <a:ext cx="835041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63672" y="2051404"/>
              <a:ext cx="834815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65932" y="2811688"/>
              <a:ext cx="8345890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268191" y="3571971"/>
              <a:ext cx="834363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270451" y="4332256"/>
              <a:ext cx="8341372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30" name="Shape 3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6" name="Group 356"/>
          <p:cNvGrpSpPr/>
          <p:nvPr/>
        </p:nvGrpSpPr>
        <p:grpSpPr>
          <a:xfrm>
            <a:off x="1333561" y="4820337"/>
            <a:ext cx="8914656" cy="4863094"/>
            <a:chOff x="0" y="0"/>
            <a:chExt cx="8914655" cy="4863093"/>
          </a:xfrm>
        </p:grpSpPr>
        <p:sp>
          <p:nvSpPr>
            <p:cNvPr id="331" name="Shape 331"/>
            <p:cNvSpPr/>
            <p:nvPr/>
          </p:nvSpPr>
          <p:spPr>
            <a:xfrm>
              <a:off x="0" y="0"/>
              <a:ext cx="8914656" cy="48630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812423" y="15061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812423" y="951873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812423" y="1753136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812423" y="2554397"/>
              <a:ext cx="582922" cy="582923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812423" y="335566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812423" y="415692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055390" y="13693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3055390" y="93819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3055390" y="1739455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3055390" y="2540717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3055390" y="334198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3055390" y="414324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5298357" y="13693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5298357" y="93819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298357" y="1739455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5298357" y="2540717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5298357" y="334198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5298357" y="414324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7541324" y="13693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7541324" y="93819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7541324" y="1739455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7541324" y="2540717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7541324" y="3341980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7541324" y="4143242"/>
              <a:ext cx="582922" cy="582922"/>
            </a:xfrm>
            <a:prstGeom prst="ellipse">
              <a:avLst/>
            </a:prstGeom>
            <a:noFill/>
            <a:ln w="152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4"/>
      <p:bldP build="whole" bldLvl="1" animBg="1" rev="0" advAuto="0" spid="329" grpId="5"/>
      <p:bldP build="whole" bldLvl="1" animBg="1" rev="0" advAuto="0" spid="356" grpId="6"/>
      <p:bldP build="whole" bldLvl="1" animBg="1" rev="0" advAuto="0" spid="329" grpId="3"/>
      <p:bldP build="whole" bldLvl="1" animBg="1" rev="0" advAuto="0" spid="321" grpId="2"/>
      <p:bldP build="p" bldLvl="5" animBg="1" rev="0" advAuto="0" spid="31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rcRect l="0" t="0" r="20800" b="0"/>
          <a:stretch>
            <a:fillRect/>
          </a:stretch>
        </p:blipFill>
        <p:spPr>
          <a:xfrm>
            <a:off x="518927" y="1151230"/>
            <a:ext cx="17203150" cy="8817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7-07-20 at 1.54.14 PM.png"/>
          <p:cNvPicPr>
            <a:picLocks noChangeAspect="1"/>
          </p:cNvPicPr>
          <p:nvPr/>
        </p:nvPicPr>
        <p:blipFill>
          <a:blip r:embed="rId3">
            <a:extLst/>
          </a:blip>
          <a:srcRect l="50939" t="0" r="0" b="0"/>
          <a:stretch>
            <a:fillRect/>
          </a:stretch>
        </p:blipFill>
        <p:spPr>
          <a:xfrm>
            <a:off x="18920368" y="1951130"/>
            <a:ext cx="4412266" cy="651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/>
          <p:nvPr/>
        </p:nvSpPr>
        <p:spPr>
          <a:xfrm>
            <a:off x="4686600" y="11701383"/>
            <a:ext cx="15010799" cy="122228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2" name="Shape 362"/>
          <p:cNvSpPr txBox="1"/>
          <p:nvPr/>
        </p:nvSpPr>
        <p:spPr>
          <a:xfrm>
            <a:off x="4883000" y="11962031"/>
            <a:ext cx="14618000" cy="888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table1$cases / table1$population -&gt; table1$rate</a:t>
            </a:r>
          </a:p>
        </p:txBody>
      </p:sp>
      <p:grpSp>
        <p:nvGrpSpPr>
          <p:cNvPr id="369" name="Group 369"/>
          <p:cNvGrpSpPr/>
          <p:nvPr/>
        </p:nvGrpSpPr>
        <p:grpSpPr>
          <a:xfrm>
            <a:off x="10703293" y="3253492"/>
            <a:ext cx="8537999" cy="4918045"/>
            <a:chOff x="0" y="0"/>
            <a:chExt cx="8537997" cy="4918043"/>
          </a:xfrm>
        </p:grpSpPr>
        <p:sp>
          <p:nvSpPr>
            <p:cNvPr id="363" name="Shape 363"/>
            <p:cNvSpPr/>
            <p:nvPr/>
          </p:nvSpPr>
          <p:spPr>
            <a:xfrm>
              <a:off x="0" y="0"/>
              <a:ext cx="8530577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7420" y="861530"/>
              <a:ext cx="8530578" cy="610393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0" y="172306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7420" y="258459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7420" y="3446120"/>
              <a:ext cx="8530578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0" y="4307650"/>
              <a:ext cx="8530577" cy="610394"/>
            </a:xfrm>
            <a:prstGeom prst="rightArrow">
              <a:avLst>
                <a:gd name="adj1" fmla="val 54419"/>
                <a:gd name="adj2" fmla="val 96209"/>
              </a:avLst>
            </a:prstGeom>
            <a:gradFill flip="none" rotWithShape="1">
              <a:gsLst>
                <a:gs pos="0">
                  <a:srgbClr val="FFFFFF">
                    <a:alpha val="44556"/>
                  </a:srgbClr>
                </a:gs>
                <a:gs pos="100000">
                  <a:schemeClr val="accent1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xit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15" dur="1000" fill="hold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2"/>
      <p:bldP build="whole" bldLvl="1" animBg="1" rev="0" advAuto="0" spid="369" grpId="3"/>
      <p:bldP build="whole" bldLvl="1" animBg="1" rev="0" advAuto="0" spid="36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2376357" y="3301999"/>
            <a:ext cx="19631286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"Tidy data sets are all alike; but every messy data set is messy in its own way."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Hadley Wickham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tidyr</a:t>
            </a:r>
          </a:p>
        </p:txBody>
      </p:sp>
      <p:pic>
        <p:nvPicPr>
          <p:cNvPr id="374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5803" y="4000500"/>
            <a:ext cx="4929390" cy="571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tidyr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8930988" y="4028889"/>
            <a:ext cx="12509643" cy="5507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package that reshapes the layout of tabular data.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pic>
        <p:nvPicPr>
          <p:cNvPr id="385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387" name="Shape 387"/>
          <p:cNvSpPr/>
          <p:nvPr/>
        </p:nvSpPr>
        <p:spPr>
          <a:xfrm>
            <a:off x="5770422" y="5209560"/>
            <a:ext cx="3608113" cy="408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718"/>
                </a:moveTo>
                <a:lnTo>
                  <a:pt x="21582" y="0"/>
                </a:lnTo>
                <a:lnTo>
                  <a:pt x="21600" y="21600"/>
                </a:lnTo>
                <a:lnTo>
                  <a:pt x="13" y="14273"/>
                </a:lnTo>
                <a:lnTo>
                  <a:pt x="0" y="5718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5787652" y="6282815"/>
            <a:ext cx="3561004" cy="1616270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89" name="Screen Shot 2017-07-20 at 2.04.2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49592" y="5253202"/>
            <a:ext cx="10826399" cy="403212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390" name="Shape 39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3" name="Shape 393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cases?</a:t>
            </a:r>
          </a:p>
        </p:txBody>
      </p:sp>
      <p:graphicFrame>
        <p:nvGraphicFramePr>
          <p:cNvPr id="394" name="Table 394"/>
          <p:cNvGraphicFramePr/>
          <p:nvPr/>
        </p:nvGraphicFramePr>
        <p:xfrm>
          <a:off x="8634276" y="5161174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body" sz="half" idx="4294967295"/>
          </p:nvPr>
        </p:nvSpPr>
        <p:spPr>
          <a:xfrm>
            <a:off x="6172797" y="3465445"/>
            <a:ext cx="12038406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up to the </a:t>
            </a:r>
            <a:r>
              <a:rPr b="1"/>
              <a:t>04</a:t>
            </a:r>
            <a:r>
              <a:rPr b="1"/>
              <a:t>-Tidy</a:t>
            </a:r>
            <a:r>
              <a:t> folder.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on </a:t>
            </a:r>
            <a:r>
              <a:rPr b="1"/>
              <a:t>04</a:t>
            </a:r>
            <a:r>
              <a:rPr b="1"/>
              <a:t>-Tidy-Exercises</a:t>
            </a:r>
            <a:r>
              <a:t>.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98" name="Shape 398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cases?</a:t>
            </a:r>
          </a:p>
        </p:txBody>
      </p:sp>
      <p:graphicFrame>
        <p:nvGraphicFramePr>
          <p:cNvPr id="399" name="Table 399"/>
          <p:cNvGraphicFramePr/>
          <p:nvPr/>
        </p:nvGraphicFramePr>
        <p:xfrm>
          <a:off x="8634276" y="5161174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403" name="Group 403"/>
          <p:cNvGrpSpPr/>
          <p:nvPr/>
        </p:nvGrpSpPr>
        <p:grpSpPr>
          <a:xfrm>
            <a:off x="8632403" y="5168534"/>
            <a:ext cx="5745812" cy="5452786"/>
            <a:chOff x="629680" y="0"/>
            <a:chExt cx="5745810" cy="5452785"/>
          </a:xfrm>
        </p:grpSpPr>
        <p:sp>
          <p:nvSpPr>
            <p:cNvPr id="400" name="Shape 400"/>
            <p:cNvSpPr/>
            <p:nvPr/>
          </p:nvSpPr>
          <p:spPr>
            <a:xfrm>
              <a:off x="629680" y="0"/>
              <a:ext cx="1933382" cy="404599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 flipV="1">
              <a:off x="1640705" y="537475"/>
              <a:ext cx="2" cy="3282389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2" name="Shape 402"/>
            <p:cNvSpPr txBox="1"/>
            <p:nvPr/>
          </p:nvSpPr>
          <p:spPr>
            <a:xfrm>
              <a:off x="2908900" y="4054075"/>
              <a:ext cx="3466592" cy="13987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Country</a:t>
              </a:r>
            </a:p>
          </p:txBody>
        </p:sp>
      </p:grpSp>
      <p:grpSp>
        <p:nvGrpSpPr>
          <p:cNvPr id="407" name="Group 407"/>
          <p:cNvGrpSpPr/>
          <p:nvPr/>
        </p:nvGrpSpPr>
        <p:grpSpPr>
          <a:xfrm>
            <a:off x="10565784" y="5144098"/>
            <a:ext cx="5811212" cy="6264325"/>
            <a:chOff x="0" y="0"/>
            <a:chExt cx="5811210" cy="6264323"/>
          </a:xfrm>
        </p:grpSpPr>
        <p:sp>
          <p:nvSpPr>
            <p:cNvPr id="404" name="Shape 404"/>
            <p:cNvSpPr/>
            <p:nvPr/>
          </p:nvSpPr>
          <p:spPr>
            <a:xfrm>
              <a:off x="0" y="0"/>
              <a:ext cx="5811211" cy="102967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48602" y="549922"/>
              <a:ext cx="5301377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6" name="Shape 406"/>
            <p:cNvSpPr txBox="1"/>
            <p:nvPr/>
          </p:nvSpPr>
          <p:spPr>
            <a:xfrm>
              <a:off x="337896" y="4998647"/>
              <a:ext cx="2425701" cy="1265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Year</a:t>
              </a:r>
            </a:p>
          </p:txBody>
        </p:sp>
      </p:grpSp>
      <p:grpSp>
        <p:nvGrpSpPr>
          <p:cNvPr id="413" name="Group 413"/>
          <p:cNvGrpSpPr/>
          <p:nvPr/>
        </p:nvGrpSpPr>
        <p:grpSpPr>
          <a:xfrm>
            <a:off x="10553084" y="6148740"/>
            <a:ext cx="5812139" cy="6143016"/>
            <a:chOff x="0" y="0"/>
            <a:chExt cx="5812138" cy="6143015"/>
          </a:xfrm>
        </p:grpSpPr>
        <p:sp>
          <p:nvSpPr>
            <p:cNvPr id="408" name="Shape 408"/>
            <p:cNvSpPr/>
            <p:nvPr/>
          </p:nvSpPr>
          <p:spPr>
            <a:xfrm>
              <a:off x="0" y="0"/>
              <a:ext cx="5812139" cy="3080941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571500" y="438348"/>
              <a:ext cx="4723607" cy="2178845"/>
            </a:xfrm>
            <a:prstGeom prst="ellips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 flipH="1">
              <a:off x="23313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EBEBEB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 flipH="1">
              <a:off x="2598023" y="2601407"/>
              <a:ext cx="542174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12" name="Shape 412"/>
            <p:cNvSpPr txBox="1"/>
            <p:nvPr/>
          </p:nvSpPr>
          <p:spPr>
            <a:xfrm>
              <a:off x="350596" y="4744304"/>
              <a:ext cx="3330077" cy="1398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Count</a:t>
              </a:r>
            </a:p>
          </p:txBody>
        </p:sp>
      </p:grpSp>
      <p:sp>
        <p:nvSpPr>
          <p:cNvPr id="414" name="Shape 41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  <p:bldP build="whole" bldLvl="1" animBg="1" rev="0" advAuto="0" spid="413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417" name="Shape 417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43305">
              <a:spcBef>
                <a:spcPts val="2200"/>
              </a:spcBef>
              <a:buSzTx/>
              <a:buNone/>
              <a:defRPr sz="5580">
                <a:solidFill>
                  <a:srgbClr val="005493"/>
                </a:solidFill>
              </a:defRPr>
            </a:pPr>
            <a:r>
              <a:t>On a sheet of paper, draw how the cases data set would look if it had the same values grouped into three columns: </a:t>
            </a:r>
            <a:r>
              <a:rPr i="1"/>
              <a:t>country</a:t>
            </a:r>
            <a:r>
              <a:t>, </a:t>
            </a:r>
            <a:r>
              <a:rPr i="1"/>
              <a:t>year</a:t>
            </a:r>
            <a:r>
              <a:t>, </a:t>
            </a:r>
            <a:r>
              <a:rPr i="1"/>
              <a:t>n</a:t>
            </a:r>
          </a:p>
        </p:txBody>
      </p:sp>
      <p:pic>
        <p:nvPicPr>
          <p:cNvPr id="41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aphicFrame>
        <p:nvGraphicFramePr>
          <p:cNvPr id="419" name="Table 419"/>
          <p:cNvGraphicFramePr/>
          <p:nvPr/>
        </p:nvGraphicFramePr>
        <p:xfrm>
          <a:off x="8634276" y="6704465"/>
          <a:ext cx="7759701" cy="40395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20" name="Shape 42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3" name="Table 423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6" name="Table 426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27" name="Table 427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28" name="Shape 428"/>
          <p:cNvSpPr/>
          <p:nvPr/>
        </p:nvSpPr>
        <p:spPr>
          <a:xfrm>
            <a:off x="15142224" y="3193485"/>
            <a:ext cx="6654091" cy="988948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31" name="Table 431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32" name="Table 432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33" name="Shape 433"/>
          <p:cNvSpPr/>
          <p:nvPr/>
        </p:nvSpPr>
        <p:spPr>
          <a:xfrm>
            <a:off x="15142224" y="4141261"/>
            <a:ext cx="6654091" cy="905636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36" name="Table 436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37" name="Table 437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38" name="Shape 438"/>
          <p:cNvSpPr/>
          <p:nvPr/>
        </p:nvSpPr>
        <p:spPr>
          <a:xfrm>
            <a:off x="15142224" y="5132374"/>
            <a:ext cx="6654091" cy="103459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1" name="Table 441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42" name="Table 442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43" name="Shape 443"/>
          <p:cNvSpPr/>
          <p:nvPr/>
        </p:nvSpPr>
        <p:spPr>
          <a:xfrm>
            <a:off x="15142224" y="6085388"/>
            <a:ext cx="6654091" cy="67000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6" name="Table 446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47" name="Table 447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48" name="Shape 448"/>
          <p:cNvSpPr/>
          <p:nvPr/>
        </p:nvSpPr>
        <p:spPr>
          <a:xfrm>
            <a:off x="15142224" y="7071263"/>
            <a:ext cx="6654091" cy="62018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1" name="Table 451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52" name="Table 452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53" name="Shape 453"/>
          <p:cNvSpPr/>
          <p:nvPr/>
        </p:nvSpPr>
        <p:spPr>
          <a:xfrm>
            <a:off x="15142224" y="7991415"/>
            <a:ext cx="6654091" cy="52218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6" name="Table 456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57" name="Table 457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58" name="Shape 458"/>
          <p:cNvSpPr/>
          <p:nvPr/>
        </p:nvSpPr>
        <p:spPr>
          <a:xfrm>
            <a:off x="15142224" y="9010153"/>
            <a:ext cx="665409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2833687" y="3301999"/>
            <a:ext cx="18716626" cy="711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"Data are not just numbers,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they are numbers with a context."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George Cobb and David Moore (1997)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1" name="Table 461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62" name="Table 462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63" name="Shape 463"/>
          <p:cNvSpPr/>
          <p:nvPr/>
        </p:nvSpPr>
        <p:spPr>
          <a:xfrm>
            <a:off x="15142224" y="9963167"/>
            <a:ext cx="6654091" cy="27916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6" name="Table 466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67" name="Table 467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68" name="Shape 468"/>
          <p:cNvSpPr/>
          <p:nvPr/>
        </p:nvSpPr>
        <p:spPr>
          <a:xfrm>
            <a:off x="15142224" y="10916180"/>
            <a:ext cx="6654091" cy="19523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1" name="Table 471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2" name="Table 472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5" name="Table 475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76" name="Table 476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77" name="Shape 477"/>
          <p:cNvSpPr/>
          <p:nvPr/>
        </p:nvSpPr>
        <p:spPr>
          <a:xfrm>
            <a:off x="15271367" y="2206517"/>
            <a:ext cx="6395806" cy="9742073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8" name="Shape 478"/>
          <p:cNvSpPr/>
          <p:nvPr/>
        </p:nvSpPr>
        <p:spPr>
          <a:xfrm flipV="1">
            <a:off x="20567388" y="2558278"/>
            <a:ext cx="2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9" name="Shape 479"/>
          <p:cNvSpPr/>
          <p:nvPr/>
        </p:nvSpPr>
        <p:spPr>
          <a:xfrm flipV="1">
            <a:off x="1846927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0" name="Shape 480"/>
          <p:cNvSpPr/>
          <p:nvPr/>
        </p:nvSpPr>
        <p:spPr>
          <a:xfrm flipV="1">
            <a:off x="16447350" y="2558278"/>
            <a:ext cx="1" cy="9065977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3" name="Table 483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84" name="Table 484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85" name="Shape 485"/>
          <p:cNvSpPr/>
          <p:nvPr/>
        </p:nvSpPr>
        <p:spPr>
          <a:xfrm>
            <a:off x="10377569" y="3074443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8" name="Table 488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89" name="Table 489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0" name="Shape 490"/>
          <p:cNvSpPr/>
          <p:nvPr/>
        </p:nvSpPr>
        <p:spPr>
          <a:xfrm>
            <a:off x="3625796" y="1933101"/>
            <a:ext cx="6378265" cy="4659918"/>
          </a:xfrm>
          <a:prstGeom prst="roundRect">
            <a:avLst>
              <a:gd name="adj" fmla="val 1569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 txBox="1"/>
          <p:nvPr/>
        </p:nvSpPr>
        <p:spPr>
          <a:xfrm>
            <a:off x="1817650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0161781" y="1017308"/>
            <a:ext cx="585538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5" name="Table 495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496" name="Table 496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497" name="Shape 497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514095">
              <a:spcBef>
                <a:spcPts val="2100"/>
              </a:spcBef>
              <a:defRPr b="1" sz="5104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 </a:t>
            </a:r>
            <a:r>
              <a:rPr b="0" sz="3607"/>
              <a:t>(former column names)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0" name="Table 500"/>
          <p:cNvGraphicFramePr/>
          <p:nvPr/>
        </p:nvGraphicFramePr>
        <p:xfrm>
          <a:off x="1943168" y="2230404"/>
          <a:ext cx="7759701" cy="403959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1936750"/>
                <a:gridCol w="1936750"/>
                <a:gridCol w="1936750"/>
                <a:gridCol w="1936750"/>
              </a:tblGrid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100672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1" name="Table 501"/>
          <p:cNvGraphicFramePr/>
          <p:nvPr/>
        </p:nvGraphicFramePr>
        <p:xfrm>
          <a:off x="15412356" y="2230404"/>
          <a:ext cx="6126527" cy="969554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2037942"/>
                <a:gridCol w="2037942"/>
                <a:gridCol w="2037942"/>
              </a:tblGrid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Country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5800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15000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6900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6200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96828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13000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502" name="Shape 502"/>
          <p:cNvSpPr txBox="1"/>
          <p:nvPr/>
        </p:nvSpPr>
        <p:spPr>
          <a:xfrm>
            <a:off x="17857649" y="1017308"/>
            <a:ext cx="6472193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4095">
              <a:spcBef>
                <a:spcPts val="2100"/>
              </a:spcBef>
              <a:defRPr b="1" sz="5104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A6AAA9"/>
                </a:solidFill>
              </a:rPr>
              <a:t>key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19595293" y="1017308"/>
            <a:ext cx="6472194" cy="911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514095">
              <a:spcBef>
                <a:spcPts val="2100"/>
              </a:spcBef>
              <a:defRPr b="1" sz="5104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 </a:t>
            </a:r>
            <a:r>
              <a:rPr b="0" sz="3607"/>
              <a:t>(former cells)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07" name="Shape 507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 txBox="1"/>
          <p:nvPr/>
        </p:nvSpPr>
        <p:spPr>
          <a:xfrm>
            <a:off x="2690177" y="3081075"/>
            <a:ext cx="1910139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cases </a:t>
            </a:r>
            <a:r>
              <a:rPr>
                <a:solidFill>
                  <a:srgbClr val="000000"/>
                </a:solidFill>
              </a:rPr>
              <a:t>%&gt;% gather(key = </a:t>
            </a:r>
            <a:r>
              <a:t>"year"</a:t>
            </a:r>
            <a:r>
              <a:rPr>
                <a:solidFill>
                  <a:srgbClr val="000000"/>
                </a:solidFill>
              </a:rPr>
              <a:t>, value =</a:t>
            </a:r>
            <a:r>
              <a:t> "n"</a:t>
            </a:r>
            <a:r>
              <a:rPr>
                <a:solidFill>
                  <a:srgbClr val="000000"/>
                </a:solidFill>
              </a:rPr>
              <a:t>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09" name="Shape 509"/>
          <p:cNvSpPr/>
          <p:nvPr/>
        </p:nvSpPr>
        <p:spPr>
          <a:xfrm>
            <a:off x="7821585" y="4022783"/>
            <a:ext cx="4191001" cy="5118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8" y="0"/>
                </a:moveTo>
                <a:lnTo>
                  <a:pt x="19197" y="4236"/>
                </a:lnTo>
                <a:lnTo>
                  <a:pt x="2228" y="4236"/>
                </a:lnTo>
                <a:cubicBezTo>
                  <a:pt x="997" y="4236"/>
                  <a:pt x="0" y="5052"/>
                  <a:pt x="0" y="6059"/>
                </a:cubicBezTo>
                <a:lnTo>
                  <a:pt x="0" y="19776"/>
                </a:lnTo>
                <a:cubicBezTo>
                  <a:pt x="0" y="2078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83"/>
                  <a:pt x="21600" y="19776"/>
                </a:cubicBezTo>
                <a:lnTo>
                  <a:pt x="21600" y="6059"/>
                </a:lnTo>
                <a:cubicBezTo>
                  <a:pt x="21600" y="5388"/>
                  <a:pt x="21153" y="4809"/>
                  <a:pt x="20493" y="4492"/>
                </a:cubicBezTo>
                <a:lnTo>
                  <a:pt x="2105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 of the new key column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(a character string)</a:t>
            </a:r>
          </a:p>
        </p:txBody>
      </p:sp>
      <p:sp>
        <p:nvSpPr>
          <p:cNvPr id="510" name="Shape 510"/>
          <p:cNvSpPr/>
          <p:nvPr/>
        </p:nvSpPr>
        <p:spPr>
          <a:xfrm>
            <a:off x="3271754" y="4047390"/>
            <a:ext cx="4191001" cy="5093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85" y="0"/>
                </a:moveTo>
                <a:lnTo>
                  <a:pt x="2731" y="4152"/>
                </a:lnTo>
                <a:lnTo>
                  <a:pt x="2228" y="4152"/>
                </a:lnTo>
                <a:cubicBezTo>
                  <a:pt x="997" y="4152"/>
                  <a:pt x="0" y="4972"/>
                  <a:pt x="0" y="5984"/>
                </a:cubicBezTo>
                <a:lnTo>
                  <a:pt x="0" y="19767"/>
                </a:lnTo>
                <a:cubicBezTo>
                  <a:pt x="0" y="20779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79"/>
                  <a:pt x="21600" y="19767"/>
                </a:cubicBezTo>
                <a:lnTo>
                  <a:pt x="21600" y="5984"/>
                </a:lnTo>
                <a:cubicBezTo>
                  <a:pt x="21600" y="4972"/>
                  <a:pt x="20603" y="4152"/>
                  <a:pt x="19372" y="4152"/>
                </a:cubicBezTo>
                <a:lnTo>
                  <a:pt x="4040" y="4152"/>
                </a:lnTo>
                <a:lnTo>
                  <a:pt x="33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frame to reshape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12371416" y="3957299"/>
            <a:ext cx="4760913" cy="518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601" y="4534"/>
                </a:lnTo>
                <a:cubicBezTo>
                  <a:pt x="17426" y="4487"/>
                  <a:pt x="17245" y="4455"/>
                  <a:pt x="17053" y="4455"/>
                </a:cubicBezTo>
                <a:lnTo>
                  <a:pt x="1961" y="4455"/>
                </a:lnTo>
                <a:cubicBezTo>
                  <a:pt x="878" y="4455"/>
                  <a:pt x="0" y="5261"/>
                  <a:pt x="0" y="6256"/>
                </a:cubicBezTo>
                <a:lnTo>
                  <a:pt x="0" y="19799"/>
                </a:lnTo>
                <a:cubicBezTo>
                  <a:pt x="0" y="20794"/>
                  <a:pt x="878" y="21600"/>
                  <a:pt x="1961" y="21600"/>
                </a:cubicBezTo>
                <a:lnTo>
                  <a:pt x="17053" y="21600"/>
                </a:lnTo>
                <a:cubicBezTo>
                  <a:pt x="18136" y="21600"/>
                  <a:pt x="19014" y="20794"/>
                  <a:pt x="19014" y="19799"/>
                </a:cubicBezTo>
                <a:lnTo>
                  <a:pt x="19014" y="6256"/>
                </a:lnTo>
                <a:cubicBezTo>
                  <a:pt x="19014" y="5828"/>
                  <a:pt x="18846" y="5440"/>
                  <a:pt x="18575" y="513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 of the new value column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(a character string)</a:t>
            </a:r>
          </a:p>
        </p:txBody>
      </p:sp>
      <p:sp>
        <p:nvSpPr>
          <p:cNvPr id="512" name="Shape 512"/>
          <p:cNvSpPr/>
          <p:nvPr/>
        </p:nvSpPr>
        <p:spPr>
          <a:xfrm>
            <a:off x="16921246" y="4115255"/>
            <a:ext cx="4191001" cy="5026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39" y="0"/>
                </a:moveTo>
                <a:lnTo>
                  <a:pt x="10383" y="3916"/>
                </a:lnTo>
                <a:lnTo>
                  <a:pt x="2228" y="3916"/>
                </a:lnTo>
                <a:cubicBezTo>
                  <a:pt x="997" y="3916"/>
                  <a:pt x="0" y="4748"/>
                  <a:pt x="0" y="5774"/>
                </a:cubicBezTo>
                <a:lnTo>
                  <a:pt x="0" y="19743"/>
                </a:lnTo>
                <a:cubicBezTo>
                  <a:pt x="0" y="20768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768"/>
                  <a:pt x="21600" y="19743"/>
                </a:cubicBezTo>
                <a:lnTo>
                  <a:pt x="21600" y="5774"/>
                </a:lnTo>
                <a:cubicBezTo>
                  <a:pt x="21600" y="4748"/>
                  <a:pt x="20603" y="3916"/>
                  <a:pt x="19372" y="3916"/>
                </a:cubicBezTo>
                <a:lnTo>
                  <a:pt x="11694" y="3916"/>
                </a:lnTo>
                <a:lnTo>
                  <a:pt x="1103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numeric indexes of columns to collapse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(or names) 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51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17" name="Shape 517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8" name="Shape 518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19" name="Shape 519"/>
          <p:cNvSpPr/>
          <p:nvPr/>
        </p:nvSpPr>
        <p:spPr>
          <a:xfrm>
            <a:off x="10862341" y="3990776"/>
            <a:ext cx="3385742" cy="327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numeric indexes</a:t>
            </a:r>
          </a:p>
        </p:txBody>
      </p:sp>
      <p:pic>
        <p:nvPicPr>
          <p:cNvPr id="520" name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Shape 521"/>
          <p:cNvSpPr txBox="1"/>
          <p:nvPr/>
        </p:nvSpPr>
        <p:spPr>
          <a:xfrm>
            <a:off x="11278079" y="7702088"/>
            <a:ext cx="565237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15520843" y="7702088"/>
            <a:ext cx="565238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19763607" y="7702088"/>
            <a:ext cx="565238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Recall</a:t>
            </a:r>
          </a:p>
        </p:txBody>
      </p:sp>
      <p:sp>
        <p:nvSpPr>
          <p:cNvPr id="220" name="Shape 220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this data set?</a:t>
            </a:r>
          </a:p>
        </p:txBody>
      </p:sp>
      <p:sp>
        <p:nvSpPr>
          <p:cNvPr id="221" name="Shape 221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223" name="Shape 223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6990987" y="4782783"/>
            <a:ext cx="4077843" cy="5966679"/>
            <a:chOff x="119623" y="0"/>
            <a:chExt cx="4077842" cy="5966678"/>
          </a:xfrm>
        </p:grpSpPr>
        <p:sp>
          <p:nvSpPr>
            <p:cNvPr id="226" name="Shape 226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229" name="Shape 229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4133195" y="4782783"/>
            <a:ext cx="6729426" cy="5966679"/>
            <a:chOff x="858838" y="0"/>
            <a:chExt cx="6729424" cy="5966678"/>
          </a:xfrm>
        </p:grpSpPr>
        <p:sp>
          <p:nvSpPr>
            <p:cNvPr id="232" name="Shape 232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35" name="Shape 235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  <p:bldP build="whole" bldLvl="1" animBg="1" rev="0" advAuto="0" spid="228" grpId="2"/>
      <p:bldP build="whole" bldLvl="1" animBg="1" rev="0" advAuto="0" spid="234" grpId="4"/>
      <p:bldP build="whole" bldLvl="1" animBg="1" rev="0" advAuto="0" spid="231" grpId="3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hape 52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27" name="Shape 527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"2011"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"2012"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"2013"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29" name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 txBox="1"/>
          <p:nvPr/>
        </p:nvSpPr>
        <p:spPr>
          <a:xfrm>
            <a:off x="10639941" y="7702088"/>
            <a:ext cx="173991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2011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14868250" y="7702088"/>
            <a:ext cx="1794223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19149114" y="7702088"/>
            <a:ext cx="179422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2013</a:t>
            </a:r>
          </a:p>
        </p:txBody>
      </p:sp>
      <p:sp>
        <p:nvSpPr>
          <p:cNvPr id="533" name="Shape 533"/>
          <p:cNvSpPr/>
          <p:nvPr/>
        </p:nvSpPr>
        <p:spPr>
          <a:xfrm>
            <a:off x="14303192" y="4052093"/>
            <a:ext cx="3385741" cy="320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281" y="0"/>
                </a:moveTo>
                <a:lnTo>
                  <a:pt x="16627" y="4790"/>
                </a:lnTo>
                <a:lnTo>
                  <a:pt x="2228" y="4790"/>
                </a:lnTo>
                <a:cubicBezTo>
                  <a:pt x="998" y="4790"/>
                  <a:pt x="0" y="5845"/>
                  <a:pt x="0" y="7146"/>
                </a:cubicBezTo>
                <a:lnTo>
                  <a:pt x="0" y="19245"/>
                </a:lnTo>
                <a:cubicBezTo>
                  <a:pt x="0" y="20545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45"/>
                  <a:pt x="21600" y="19245"/>
                </a:cubicBezTo>
                <a:lnTo>
                  <a:pt x="21600" y="7146"/>
                </a:lnTo>
                <a:cubicBezTo>
                  <a:pt x="21600" y="5845"/>
                  <a:pt x="20602" y="4790"/>
                  <a:pt x="19372" y="4790"/>
                </a:cubicBezTo>
                <a:lnTo>
                  <a:pt x="17934" y="4790"/>
                </a:lnTo>
                <a:lnTo>
                  <a:pt x="17281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hape 53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37" name="Shape 537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8" name="Shape 538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-Country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39" name="Screen Shot 2017-08-04 at 2.30.41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20894"/>
          <a:stretch>
            <a:fillRect/>
          </a:stretch>
        </p:blipFill>
        <p:spPr>
          <a:xfrm>
            <a:off x="1919699" y="8114780"/>
            <a:ext cx="19645132" cy="5250118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hape 540"/>
          <p:cNvSpPr txBox="1"/>
          <p:nvPr/>
        </p:nvSpPr>
        <p:spPr>
          <a:xfrm>
            <a:off x="9467063" y="7702088"/>
            <a:ext cx="4085668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13722528" y="7702088"/>
            <a:ext cx="4085668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18003392" y="7702088"/>
            <a:ext cx="4085668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 Country</a:t>
            </a:r>
          </a:p>
        </p:txBody>
      </p:sp>
      <p:sp>
        <p:nvSpPr>
          <p:cNvPr id="543" name="Shape 543"/>
          <p:cNvSpPr/>
          <p:nvPr/>
        </p:nvSpPr>
        <p:spPr>
          <a:xfrm>
            <a:off x="10507952" y="3984625"/>
            <a:ext cx="3385742" cy="32706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762" y="0"/>
                </a:moveTo>
                <a:lnTo>
                  <a:pt x="17106" y="5137"/>
                </a:lnTo>
                <a:lnTo>
                  <a:pt x="2228" y="5137"/>
                </a:lnTo>
                <a:cubicBezTo>
                  <a:pt x="998" y="5137"/>
                  <a:pt x="0" y="6170"/>
                  <a:pt x="0" y="7444"/>
                </a:cubicBezTo>
                <a:lnTo>
                  <a:pt x="0" y="19293"/>
                </a:lnTo>
                <a:cubicBezTo>
                  <a:pt x="0" y="20567"/>
                  <a:pt x="998" y="21600"/>
                  <a:pt x="2228" y="21600"/>
                </a:cubicBezTo>
                <a:lnTo>
                  <a:pt x="19372" y="21600"/>
                </a:lnTo>
                <a:cubicBezTo>
                  <a:pt x="20602" y="21600"/>
                  <a:pt x="21600" y="20567"/>
                  <a:pt x="21600" y="19293"/>
                </a:cubicBezTo>
                <a:lnTo>
                  <a:pt x="21600" y="7444"/>
                </a:lnTo>
                <a:cubicBezTo>
                  <a:pt x="21600" y="6170"/>
                  <a:pt x="20602" y="5137"/>
                  <a:pt x="19372" y="5137"/>
                </a:cubicBezTo>
                <a:lnTo>
                  <a:pt x="18415" y="5137"/>
                </a:lnTo>
                <a:lnTo>
                  <a:pt x="17762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Everything except…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546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gather()</a:t>
            </a:r>
          </a:p>
        </p:txBody>
      </p:sp>
      <p:sp>
        <p:nvSpPr>
          <p:cNvPr id="547" name="Shape 547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 txBox="1"/>
          <p:nvPr/>
        </p:nvSpPr>
        <p:spPr>
          <a:xfrm>
            <a:off x="2690177" y="308107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2:4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49" name="Shape 549"/>
          <p:cNvSpPr/>
          <p:nvPr/>
        </p:nvSpPr>
        <p:spPr>
          <a:xfrm>
            <a:off x="2500331" y="4729512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 txBox="1"/>
          <p:nvPr/>
        </p:nvSpPr>
        <p:spPr>
          <a:xfrm>
            <a:off x="2690177" y="5099489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"2011"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"2012"</a:t>
            </a:r>
            <a:r>
              <a:rPr>
                <a:solidFill>
                  <a:srgbClr val="000000"/>
                </a:solidFill>
              </a:rPr>
              <a:t>,</a:t>
            </a:r>
            <a:r>
              <a:t> "2013"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1" name="Shape 551"/>
          <p:cNvSpPr/>
          <p:nvPr/>
        </p:nvSpPr>
        <p:spPr>
          <a:xfrm>
            <a:off x="2500331" y="6747926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 txBox="1"/>
          <p:nvPr/>
        </p:nvSpPr>
        <p:spPr>
          <a:xfrm>
            <a:off x="2690177" y="7117903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starts_with("201")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53" name="Shape 553"/>
          <p:cNvSpPr/>
          <p:nvPr/>
        </p:nvSpPr>
        <p:spPr>
          <a:xfrm>
            <a:off x="2500331" y="8766340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 txBox="1"/>
          <p:nvPr/>
        </p:nvSpPr>
        <p:spPr>
          <a:xfrm>
            <a:off x="2690177" y="9136317"/>
            <a:ext cx="1885332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cases %&gt;% gather("year","n", </a:t>
            </a:r>
            <a:r>
              <a:t>-Country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557" name="Shape 557"/>
          <p:cNvSpPr txBox="1"/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</a:t>
            </a:r>
            <a:r>
              <a:rPr b="1"/>
              <a:t>gather()</a:t>
            </a:r>
            <a:r>
              <a:t> to reorganize </a:t>
            </a:r>
            <a:r>
              <a:rPr b="1"/>
              <a:t>table4a </a:t>
            </a:r>
            <a:r>
              <a:t>into three columns: </a:t>
            </a:r>
            <a:r>
              <a:rPr i="1"/>
              <a:t>country, year, </a:t>
            </a:r>
            <a:r>
              <a:t>and</a:t>
            </a:r>
            <a:r>
              <a:rPr i="1"/>
              <a:t> cases.</a:t>
            </a:r>
          </a:p>
        </p:txBody>
      </p:sp>
      <p:pic>
        <p:nvPicPr>
          <p:cNvPr id="55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559" name="Screen Shot 2017-07-20 at 1.26.42 PM.png"/>
          <p:cNvPicPr>
            <a:picLocks noChangeAspect="1"/>
          </p:cNvPicPr>
          <p:nvPr/>
        </p:nvPicPr>
        <p:blipFill>
          <a:blip r:embed="rId5">
            <a:extLst/>
          </a:blip>
          <a:srcRect l="0" t="11413" r="1913" b="7791"/>
          <a:stretch>
            <a:fillRect/>
          </a:stretch>
        </p:blipFill>
        <p:spPr>
          <a:xfrm>
            <a:off x="3498056" y="6243439"/>
            <a:ext cx="17387774" cy="4175542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Shape 5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5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5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3" name="Screen Shot 2017-07-20 at 2.24.39 PM.png"/>
          <p:cNvPicPr>
            <a:picLocks noChangeAspect="1"/>
          </p:cNvPicPr>
          <p:nvPr/>
        </p:nvPicPr>
        <p:blipFill>
          <a:blip r:embed="rId3">
            <a:extLst/>
          </a:blip>
          <a:srcRect l="0" t="0" r="791" b="3706"/>
          <a:stretch>
            <a:fillRect/>
          </a:stretch>
        </p:blipFill>
        <p:spPr>
          <a:xfrm>
            <a:off x="2477690" y="3190615"/>
            <a:ext cx="19428811" cy="7722784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hape 564"/>
          <p:cNvSpPr/>
          <p:nvPr/>
        </p:nvSpPr>
        <p:spPr>
          <a:xfrm>
            <a:off x="5945622" y="4029640"/>
            <a:ext cx="2566858" cy="1320018"/>
          </a:xfrm>
          <a:prstGeom prst="rightArrow">
            <a:avLst>
              <a:gd name="adj1" fmla="val 38113"/>
              <a:gd name="adj2" fmla="val 70710"/>
            </a:avLst>
          </a:prstGeom>
          <a:solidFill>
            <a:schemeClr val="accent1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5" name="Shape 565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6" name="Shape 566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gather(key = "year", value = "n", 2:3)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4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creen Shot 2017-07-20 at 2.25.52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012" b="1383"/>
          <a:stretch>
            <a:fillRect/>
          </a:stretch>
        </p:blipFill>
        <p:spPr>
          <a:xfrm>
            <a:off x="2510948" y="3125156"/>
            <a:ext cx="19513163" cy="8066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2" name="Shape 572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gather(key = "year", value = "n", 2:3, </a:t>
            </a:r>
            <a:r>
              <a:t>convert = TRUE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creen Shot 2017-07-21 at 3.3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8200" y="3136285"/>
            <a:ext cx="7827671" cy="9677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pic>
        <p:nvPicPr>
          <p:cNvPr id="578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Toy data</a:t>
            </a:r>
          </a:p>
        </p:txBody>
      </p:sp>
      <p:sp>
        <p:nvSpPr>
          <p:cNvPr id="580" name="Shape 580"/>
          <p:cNvSpPr/>
          <p:nvPr/>
        </p:nvSpPr>
        <p:spPr>
          <a:xfrm>
            <a:off x="5799454" y="5273864"/>
            <a:ext cx="2510998" cy="5957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9864"/>
                </a:moveTo>
                <a:lnTo>
                  <a:pt x="21476" y="0"/>
                </a:lnTo>
                <a:lnTo>
                  <a:pt x="21600" y="21600"/>
                </a:lnTo>
                <a:lnTo>
                  <a:pt x="49" y="18443"/>
                </a:lnTo>
                <a:lnTo>
                  <a:pt x="0" y="9864"/>
                </a:lnTo>
                <a:close/>
              </a:path>
            </a:pathLst>
          </a:custGeom>
          <a:solidFill>
            <a:srgbClr val="000000">
              <a:alpha val="33169"/>
            </a:srgbClr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5787652" y="7971915"/>
            <a:ext cx="3561004" cy="2396863"/>
          </a:xfrm>
          <a:prstGeom prst="rect">
            <a:avLst/>
          </a:prstGeom>
          <a:solidFill>
            <a:srgbClr val="000000">
              <a:alpha val="1393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82" name="Screen Shot 2017-07-19 at 10.16.45 AM.png"/>
          <p:cNvPicPr>
            <a:picLocks noChangeAspect="1"/>
          </p:cNvPicPr>
          <p:nvPr/>
        </p:nvPicPr>
        <p:blipFill>
          <a:blip r:embed="rId4">
            <a:extLst/>
          </a:blip>
          <a:srcRect l="8210" t="31836" r="30789" b="44502"/>
          <a:stretch>
            <a:fillRect/>
          </a:stretch>
        </p:blipFill>
        <p:spPr>
          <a:xfrm>
            <a:off x="8288807" y="5301040"/>
            <a:ext cx="12078086" cy="590667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165100" dist="63500" dir="5400000">
              <a:srgbClr val="000000">
                <a:alpha val="50000"/>
              </a:srgbClr>
            </a:outerShdw>
          </a:effectLst>
        </p:spPr>
      </p:pic>
      <p:sp>
        <p:nvSpPr>
          <p:cNvPr id="583" name="Shape 5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586" name="Shape 586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pollution?</a:t>
            </a:r>
          </a:p>
        </p:txBody>
      </p:sp>
      <p:graphicFrame>
        <p:nvGraphicFramePr>
          <p:cNvPr id="587" name="Table 587"/>
          <p:cNvGraphicFramePr/>
          <p:nvPr/>
        </p:nvGraphicFramePr>
        <p:xfrm>
          <a:off x="8754962" y="473604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88" name="Shape 5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591" name="Shape 591"/>
          <p:cNvSpPr txBox="1"/>
          <p:nvPr>
            <p:ph type="body" sz="quarter" idx="4294967295"/>
          </p:nvPr>
        </p:nvSpPr>
        <p:spPr>
          <a:xfrm>
            <a:off x="1445226" y="29317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pollution?</a:t>
            </a:r>
          </a:p>
        </p:txBody>
      </p:sp>
      <p:graphicFrame>
        <p:nvGraphicFramePr>
          <p:cNvPr id="592" name="Table 592"/>
          <p:cNvGraphicFramePr/>
          <p:nvPr/>
        </p:nvGraphicFramePr>
        <p:xfrm>
          <a:off x="8754962" y="4736044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particle
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sz="3600">
                          <a:sym typeface="Helvetica"/>
                        </a:defRPr>
                      </a:pPr>
                      <a:r>
                        <a:t>amount</a:t>
                      </a:r>
                    </a:p>
                    <a:p>
                      <a:pPr defTabSz="914400">
                        <a:lnSpc>
                          <a:spcPct val="60000"/>
                        </a:lnSpc>
                        <a:defRPr b="0" sz="3600">
                          <a:sym typeface="Helvetica"/>
                        </a:defRPr>
                      </a:pPr>
                      <a:r>
                        <a:t> </a:t>
                      </a:r>
                      <a:r>
                        <a:rPr sz="2700"/>
                        <a:t>(µg/m</a:t>
                      </a:r>
                      <a:r>
                        <a:rPr baseline="31999" sz="2700"/>
                        <a:t>3</a:t>
                      </a:r>
                      <a:r>
                        <a:rPr sz="2700"/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pSp>
        <p:nvGrpSpPr>
          <p:cNvPr id="595" name="Group 595"/>
          <p:cNvGrpSpPr/>
          <p:nvPr/>
        </p:nvGrpSpPr>
        <p:grpSpPr>
          <a:xfrm>
            <a:off x="8729756" y="4716129"/>
            <a:ext cx="2425701" cy="5966680"/>
            <a:chOff x="1459119" y="0"/>
            <a:chExt cx="2425700" cy="5966678"/>
          </a:xfrm>
        </p:grpSpPr>
        <p:sp>
          <p:nvSpPr>
            <p:cNvPr id="593" name="Shape 593"/>
            <p:cNvSpPr/>
            <p:nvPr/>
          </p:nvSpPr>
          <p:spPr>
            <a:xfrm>
              <a:off x="1459119" y="0"/>
              <a:ext cx="2425701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596" name="Shape 596"/>
          <p:cNvSpPr txBox="1"/>
          <p:nvPr/>
        </p:nvSpPr>
        <p:spPr>
          <a:xfrm>
            <a:off x="8198348" y="10792925"/>
            <a:ext cx="3466592" cy="105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marL="520700" indent="-520700" algn="l">
              <a:spcBef>
                <a:spcPts val="2400"/>
              </a:spcBef>
              <a:buSzPct val="100000"/>
              <a:buChar char="•"/>
              <a:defRPr sz="46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City</a:t>
            </a:r>
          </a:p>
        </p:txBody>
      </p:sp>
      <p:grpSp>
        <p:nvGrpSpPr>
          <p:cNvPr id="603" name="Group 603"/>
          <p:cNvGrpSpPr/>
          <p:nvPr/>
        </p:nvGrpSpPr>
        <p:grpSpPr>
          <a:xfrm>
            <a:off x="8198348" y="5072411"/>
            <a:ext cx="7987304" cy="7589157"/>
            <a:chOff x="0" y="-26"/>
            <a:chExt cx="7987303" cy="7589155"/>
          </a:xfrm>
        </p:grpSpPr>
        <p:grpSp>
          <p:nvGrpSpPr>
            <p:cNvPr id="601" name="Group 601"/>
            <p:cNvGrpSpPr/>
            <p:nvPr/>
          </p:nvGrpSpPr>
          <p:grpSpPr>
            <a:xfrm>
              <a:off x="5217796" y="-27"/>
              <a:ext cx="2212690" cy="4808730"/>
              <a:chOff x="-4" y="-26"/>
              <a:chExt cx="2212688" cy="4808728"/>
            </a:xfrm>
          </p:grpSpPr>
          <p:sp>
            <p:nvSpPr>
              <p:cNvPr id="597" name="Shape 597"/>
              <p:cNvSpPr/>
              <p:nvPr/>
            </p:nvSpPr>
            <p:spPr>
              <a:xfrm>
                <a:off x="107486" y="710491"/>
                <a:ext cx="2105198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110083" y="2348791"/>
                <a:ext cx="2102601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109155" y="3987092"/>
                <a:ext cx="2103529" cy="821611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00" name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-5" y="-27"/>
                <a:ext cx="860029" cy="449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2" name="Shape 602"/>
            <p:cNvSpPr txBox="1"/>
            <p:nvPr/>
          </p:nvSpPr>
          <p:spPr>
            <a:xfrm>
              <a:off x="0" y="6530796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Amount of large particulate</a:t>
              </a:r>
            </a:p>
          </p:txBody>
        </p:sp>
      </p:grpSp>
      <p:grpSp>
        <p:nvGrpSpPr>
          <p:cNvPr id="611" name="Group 611"/>
          <p:cNvGrpSpPr/>
          <p:nvPr/>
        </p:nvGrpSpPr>
        <p:grpSpPr>
          <a:xfrm>
            <a:off x="8198348" y="5072411"/>
            <a:ext cx="7987304" cy="8399464"/>
            <a:chOff x="0" y="-26"/>
            <a:chExt cx="7987303" cy="8399463"/>
          </a:xfrm>
        </p:grpSpPr>
        <p:sp>
          <p:nvSpPr>
            <p:cNvPr id="604" name="Shape 604"/>
            <p:cNvSpPr txBox="1"/>
            <p:nvPr/>
          </p:nvSpPr>
          <p:spPr>
            <a:xfrm>
              <a:off x="0" y="7341104"/>
              <a:ext cx="7987304" cy="10583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rmAutofit fontScale="100000" lnSpcReduction="0"/>
            </a:bodyPr>
            <a:lstStyle>
              <a:lvl1pPr marL="520700" indent="-520700" algn="l">
                <a:spcBef>
                  <a:spcPts val="2400"/>
                </a:spcBef>
                <a:buSzPct val="100000"/>
                <a:buChar char="•"/>
                <a:defRPr sz="4600">
                  <a:solidFill>
                    <a:srgbClr val="005493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Amount of small particulate</a:t>
              </a:r>
            </a:p>
          </p:txBody>
        </p:sp>
        <p:grpSp>
          <p:nvGrpSpPr>
            <p:cNvPr id="610" name="Group 610"/>
            <p:cNvGrpSpPr/>
            <p:nvPr/>
          </p:nvGrpSpPr>
          <p:grpSpPr>
            <a:xfrm>
              <a:off x="5217797" y="-27"/>
              <a:ext cx="2304820" cy="5621530"/>
              <a:chOff x="-4" y="-26"/>
              <a:chExt cx="2304819" cy="5621528"/>
            </a:xfrm>
          </p:grpSpPr>
          <p:sp>
            <p:nvSpPr>
              <p:cNvPr id="605" name="Shape 605"/>
              <p:cNvSpPr/>
              <p:nvPr/>
            </p:nvSpPr>
            <p:spPr>
              <a:xfrm>
                <a:off x="109155" y="1523291"/>
                <a:ext cx="2103529" cy="8343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95985" y="31742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95985" y="4799891"/>
                <a:ext cx="2116699" cy="821612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608" name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>
                <a:off x="-5" y="-27"/>
                <a:ext cx="860029" cy="449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9" name="arrow2.023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16022" t="39192" r="78710" b="24113"/>
              <a:stretch>
                <a:fillRect/>
              </a:stretch>
            </p:blipFill>
            <p:spPr>
              <a:xfrm flipH="1">
                <a:off x="1444787" y="817301"/>
                <a:ext cx="860029" cy="44930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48" h="21540" fill="norm" stroke="1" extrusionOk="0">
                    <a:moveTo>
                      <a:pt x="4883" y="0"/>
                    </a:moveTo>
                    <a:cubicBezTo>
                      <a:pt x="4771" y="0"/>
                      <a:pt x="3624" y="428"/>
                      <a:pt x="2338" y="951"/>
                    </a:cubicBezTo>
                    <a:lnTo>
                      <a:pt x="0" y="1903"/>
                    </a:lnTo>
                    <a:lnTo>
                      <a:pt x="1578" y="1925"/>
                    </a:lnTo>
                    <a:lnTo>
                      <a:pt x="3155" y="1948"/>
                    </a:lnTo>
                    <a:lnTo>
                      <a:pt x="3953" y="2523"/>
                    </a:lnTo>
                    <a:cubicBezTo>
                      <a:pt x="4904" y="3210"/>
                      <a:pt x="5996" y="3658"/>
                      <a:pt x="7925" y="4152"/>
                    </a:cubicBezTo>
                    <a:cubicBezTo>
                      <a:pt x="9482" y="4550"/>
                      <a:pt x="12262" y="5024"/>
                      <a:pt x="14216" y="5227"/>
                    </a:cubicBezTo>
                    <a:cubicBezTo>
                      <a:pt x="14891" y="5296"/>
                      <a:pt x="15437" y="5369"/>
                      <a:pt x="15437" y="5388"/>
                    </a:cubicBezTo>
                    <a:cubicBezTo>
                      <a:pt x="15437" y="5407"/>
                      <a:pt x="14254" y="5581"/>
                      <a:pt x="12808" y="5774"/>
                    </a:cubicBezTo>
                    <a:cubicBezTo>
                      <a:pt x="7976" y="6419"/>
                      <a:pt x="4742" y="7380"/>
                      <a:pt x="3559" y="8522"/>
                    </a:cubicBezTo>
                    <a:cubicBezTo>
                      <a:pt x="2860" y="9197"/>
                      <a:pt x="2860" y="9605"/>
                      <a:pt x="3559" y="10280"/>
                    </a:cubicBezTo>
                    <a:cubicBezTo>
                      <a:pt x="4742" y="11421"/>
                      <a:pt x="7976" y="12384"/>
                      <a:pt x="12808" y="13029"/>
                    </a:cubicBezTo>
                    <a:cubicBezTo>
                      <a:pt x="14254" y="13222"/>
                      <a:pt x="15437" y="13394"/>
                      <a:pt x="15437" y="13414"/>
                    </a:cubicBezTo>
                    <a:cubicBezTo>
                      <a:pt x="15437" y="13433"/>
                      <a:pt x="14891" y="13505"/>
                      <a:pt x="14216" y="13575"/>
                    </a:cubicBezTo>
                    <a:cubicBezTo>
                      <a:pt x="12263" y="13778"/>
                      <a:pt x="9483" y="14254"/>
                      <a:pt x="7925" y="14652"/>
                    </a:cubicBezTo>
                    <a:cubicBezTo>
                      <a:pt x="-1252" y="16998"/>
                      <a:pt x="3966" y="20553"/>
                      <a:pt x="17897" y="21448"/>
                    </a:cubicBezTo>
                    <a:cubicBezTo>
                      <a:pt x="20257" y="21600"/>
                      <a:pt x="20348" y="21590"/>
                      <a:pt x="20348" y="21211"/>
                    </a:cubicBezTo>
                    <a:cubicBezTo>
                      <a:pt x="20348" y="20971"/>
                      <a:pt x="20191" y="20866"/>
                      <a:pt x="19832" y="20866"/>
                    </a:cubicBezTo>
                    <a:cubicBezTo>
                      <a:pt x="18371" y="20866"/>
                      <a:pt x="13917" y="20303"/>
                      <a:pt x="11728" y="19841"/>
                    </a:cubicBezTo>
                    <a:cubicBezTo>
                      <a:pt x="4872" y="18394"/>
                      <a:pt x="4872" y="16306"/>
                      <a:pt x="11728" y="14860"/>
                    </a:cubicBezTo>
                    <a:cubicBezTo>
                      <a:pt x="13917" y="14398"/>
                      <a:pt x="18371" y="13834"/>
                      <a:pt x="19832" y="13834"/>
                    </a:cubicBezTo>
                    <a:cubicBezTo>
                      <a:pt x="20208" y="13834"/>
                      <a:pt x="20348" y="13716"/>
                      <a:pt x="20348" y="13391"/>
                    </a:cubicBezTo>
                    <a:lnTo>
                      <a:pt x="20348" y="12945"/>
                    </a:lnTo>
                    <a:lnTo>
                      <a:pt x="18301" y="12814"/>
                    </a:lnTo>
                    <a:cubicBezTo>
                      <a:pt x="15857" y="12658"/>
                      <a:pt x="12315" y="12149"/>
                      <a:pt x="10460" y="11686"/>
                    </a:cubicBezTo>
                    <a:cubicBezTo>
                      <a:pt x="5071" y="10340"/>
                      <a:pt x="5071" y="8464"/>
                      <a:pt x="10460" y="7118"/>
                    </a:cubicBezTo>
                    <a:cubicBezTo>
                      <a:pt x="12315" y="6655"/>
                      <a:pt x="15857" y="6144"/>
                      <a:pt x="18301" y="5988"/>
                    </a:cubicBezTo>
                    <a:lnTo>
                      <a:pt x="20348" y="5858"/>
                    </a:lnTo>
                    <a:lnTo>
                      <a:pt x="20348" y="5413"/>
                    </a:lnTo>
                    <a:cubicBezTo>
                      <a:pt x="20348" y="5088"/>
                      <a:pt x="20208" y="4968"/>
                      <a:pt x="19832" y="4968"/>
                    </a:cubicBezTo>
                    <a:cubicBezTo>
                      <a:pt x="19548" y="4968"/>
                      <a:pt x="18129" y="4848"/>
                      <a:pt x="16686" y="4701"/>
                    </a:cubicBezTo>
                    <a:cubicBezTo>
                      <a:pt x="12008" y="4227"/>
                      <a:pt x="7385" y="3033"/>
                      <a:pt x="7061" y="2217"/>
                    </a:cubicBezTo>
                    <a:cubicBezTo>
                      <a:pt x="6959" y="1959"/>
                      <a:pt x="7005" y="1948"/>
                      <a:pt x="8357" y="1925"/>
                    </a:cubicBezTo>
                    <a:lnTo>
                      <a:pt x="9756" y="1903"/>
                    </a:lnTo>
                    <a:lnTo>
                      <a:pt x="7418" y="951"/>
                    </a:lnTo>
                    <a:cubicBezTo>
                      <a:pt x="6132" y="428"/>
                      <a:pt x="4994" y="0"/>
                      <a:pt x="4883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3" grpId="1"/>
      <p:bldP build="whole" bldLvl="1" animBg="1" rev="0" advAuto="0" spid="611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Recall</a:t>
            </a:r>
          </a:p>
        </p:txBody>
      </p:sp>
      <p:sp>
        <p:nvSpPr>
          <p:cNvPr id="238" name="Shape 238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this data set?</a:t>
            </a:r>
          </a:p>
        </p:txBody>
      </p:sp>
      <p:pic>
        <p:nvPicPr>
          <p:cNvPr id="239" name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1" name="Shape 241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244" name="Group 244"/>
          <p:cNvGrpSpPr/>
          <p:nvPr/>
        </p:nvGrpSpPr>
        <p:grpSpPr>
          <a:xfrm>
            <a:off x="3774015" y="4741329"/>
            <a:ext cx="3667035" cy="7969328"/>
            <a:chOff x="2355935" y="0"/>
            <a:chExt cx="3667033" cy="7969326"/>
          </a:xfrm>
        </p:grpSpPr>
        <p:sp>
          <p:nvSpPr>
            <p:cNvPr id="242" name="Shape 242"/>
            <p:cNvSpPr/>
            <p:nvPr/>
          </p:nvSpPr>
          <p:spPr>
            <a:xfrm>
              <a:off x="2355935" y="0"/>
              <a:ext cx="3667035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 flipV="1">
              <a:off x="3568785" y="656102"/>
              <a:ext cx="2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47" name="Group 247"/>
          <p:cNvGrpSpPr/>
          <p:nvPr/>
        </p:nvGrpSpPr>
        <p:grpSpPr>
          <a:xfrm>
            <a:off x="7369075" y="4782783"/>
            <a:ext cx="2347239" cy="7969328"/>
            <a:chOff x="1701520" y="0"/>
            <a:chExt cx="2347238" cy="7969326"/>
          </a:xfrm>
        </p:grpSpPr>
        <p:sp>
          <p:nvSpPr>
            <p:cNvPr id="245" name="Shape 245"/>
            <p:cNvSpPr/>
            <p:nvPr/>
          </p:nvSpPr>
          <p:spPr>
            <a:xfrm>
              <a:off x="1701520" y="0"/>
              <a:ext cx="2347239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 flipV="1">
              <a:off x="3568785" y="656102"/>
              <a:ext cx="2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53" name="Group 253"/>
          <p:cNvGrpSpPr/>
          <p:nvPr/>
        </p:nvGrpSpPr>
        <p:grpSpPr>
          <a:xfrm>
            <a:off x="13836719" y="6202546"/>
            <a:ext cx="3347575" cy="5870562"/>
            <a:chOff x="0" y="0"/>
            <a:chExt cx="3347573" cy="5870560"/>
          </a:xfrm>
        </p:grpSpPr>
        <p:sp>
          <p:nvSpPr>
            <p:cNvPr id="248" name="Shape 248"/>
            <p:cNvSpPr/>
            <p:nvPr/>
          </p:nvSpPr>
          <p:spPr>
            <a:xfrm>
              <a:off x="0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0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0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261" name="Group 261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259" name="Group 259"/>
            <p:cNvGrpSpPr/>
            <p:nvPr/>
          </p:nvGrpSpPr>
          <p:grpSpPr>
            <a:xfrm>
              <a:off x="0" y="1267544"/>
              <a:ext cx="3347574" cy="5895961"/>
              <a:chOff x="0" y="0"/>
              <a:chExt cx="3347573" cy="5895960"/>
            </a:xfrm>
          </p:grpSpPr>
          <p:sp>
            <p:nvSpPr>
              <p:cNvPr id="254" name="Shape 254"/>
              <p:cNvSpPr/>
              <p:nvPr/>
            </p:nvSpPr>
            <p:spPr>
              <a:xfrm>
                <a:off x="0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0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0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0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0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260" name="Shape 260"/>
            <p:cNvSpPr/>
            <p:nvPr/>
          </p:nvSpPr>
          <p:spPr>
            <a:xfrm flipH="1" rot="25005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fill="norm" stroke="1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62" name="Shape 262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fill="norm" stroke="1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2"/>
      <p:bldP build="whole" bldLvl="1" animBg="1" rev="0" advAuto="0" spid="261" grpId="5"/>
      <p:bldP build="whole" bldLvl="1" animBg="1" rev="0" advAuto="0" spid="244" grpId="1"/>
      <p:bldP build="whole" bldLvl="1" animBg="1" rev="0" advAuto="0" spid="262" grpId="3"/>
      <p:bldP build="whole" bldLvl="1" animBg="1" rev="0" advAuto="0" spid="253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3" name="Table 613"/>
          <p:cNvGraphicFramePr/>
          <p:nvPr/>
        </p:nvGraphicFramePr>
        <p:xfrm>
          <a:off x="8749037" y="6445536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1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1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4" name="Shape 61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615" name="Shape 615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6674">
              <a:spcBef>
                <a:spcPts val="2300"/>
              </a:spcBef>
              <a:buSzTx/>
              <a:buNone/>
              <a:defRPr sz="5820">
                <a:solidFill>
                  <a:srgbClr val="005493"/>
                </a:solidFill>
              </a:defRPr>
            </a:pPr>
            <a:r>
              <a:t>On a sheet of paper, draw how this data set would look if it had the same values grouped into three columns: </a:t>
            </a:r>
            <a:r>
              <a:rPr i="1"/>
              <a:t>city</a:t>
            </a:r>
            <a:r>
              <a:t>, </a:t>
            </a:r>
            <a:r>
              <a:rPr i="1"/>
              <a:t>large</a:t>
            </a:r>
            <a:r>
              <a:t>, </a:t>
            </a:r>
            <a:r>
              <a:rPr i="1"/>
              <a:t>small</a:t>
            </a:r>
          </a:p>
        </p:txBody>
      </p:sp>
      <p:pic>
        <p:nvPicPr>
          <p:cNvPr id="616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617" name="Shape 6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6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0" name="Table 620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3" name="Table 623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24" name="Table 624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25" name="Shape 625"/>
          <p:cNvSpPr/>
          <p:nvPr/>
        </p:nvSpPr>
        <p:spPr>
          <a:xfrm>
            <a:off x="14134352" y="2995433"/>
            <a:ext cx="7997751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28" name="Table 628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29" name="Table 629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30" name="Shape 630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19393634" y="30264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4" name="Table 634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35" name="Table 635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36" name="Shape 636"/>
          <p:cNvSpPr/>
          <p:nvPr/>
        </p:nvSpPr>
        <p:spPr>
          <a:xfrm>
            <a:off x="14071065" y="38224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39" name="Table 639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40" name="Table 640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41" name="Shape 641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19393634" y="3839221"/>
            <a:ext cx="2096823" cy="40395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45" name="Table 645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46" name="Table 646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47" name="Shape 647"/>
          <p:cNvSpPr/>
          <p:nvPr/>
        </p:nvSpPr>
        <p:spPr>
          <a:xfrm>
            <a:off x="14071065" y="4635257"/>
            <a:ext cx="7997750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0" name="Table 650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51" name="Table 651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52" name="Shape 652"/>
          <p:cNvSpPr/>
          <p:nvPr/>
        </p:nvSpPr>
        <p:spPr>
          <a:xfrm>
            <a:off x="19393634" y="4635257"/>
            <a:ext cx="2096823" cy="4039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5" name="Table 655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6" name="Table 656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satOff val="-3355"/>
                        <a:lumOff val="2661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9" name="Table 659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60" name="Table 660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61" name="Shape 661"/>
          <p:cNvSpPr/>
          <p:nvPr/>
        </p:nvSpPr>
        <p:spPr>
          <a:xfrm>
            <a:off x="14609661" y="1936163"/>
            <a:ext cx="6920560" cy="3517901"/>
          </a:xfrm>
          <a:prstGeom prst="rect">
            <a:avLst/>
          </a:prstGeom>
          <a:solidFill>
            <a:srgbClr val="FFFFFF">
              <a:alpha val="7951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62" name="Shape 662"/>
          <p:cNvSpPr/>
          <p:nvPr/>
        </p:nvSpPr>
        <p:spPr>
          <a:xfrm flipH="1" flipV="1">
            <a:off x="15768334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3" name="Shape 663"/>
          <p:cNvSpPr/>
          <p:nvPr/>
        </p:nvSpPr>
        <p:spPr>
          <a:xfrm flipH="1" flipV="1">
            <a:off x="18052629" y="2275753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4" name="Shape 664"/>
          <p:cNvSpPr/>
          <p:nvPr/>
        </p:nvSpPr>
        <p:spPr>
          <a:xfrm flipH="1" flipV="1">
            <a:off x="20336925" y="2288030"/>
            <a:ext cx="34624" cy="2838722"/>
          </a:xfrm>
          <a:prstGeom prst="line">
            <a:avLst/>
          </a:pr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7-20 at 1.26.3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711" b="2292"/>
          <a:stretch>
            <a:fillRect/>
          </a:stretch>
        </p:blipFill>
        <p:spPr>
          <a:xfrm>
            <a:off x="1873346" y="3884966"/>
            <a:ext cx="20505568" cy="8242175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7" name="Shape 267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table3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7" name="Table 667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68" name="Table 668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69" name="Shape 669"/>
          <p:cNvSpPr/>
          <p:nvPr/>
        </p:nvSpPr>
        <p:spPr>
          <a:xfrm>
            <a:off x="9759841" y="2066571"/>
            <a:ext cx="4347388" cy="2338815"/>
          </a:xfrm>
          <a:prstGeom prst="rightArrow">
            <a:avLst>
              <a:gd name="adj1" fmla="val 65074"/>
              <a:gd name="adj2" fmla="val 35535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spread()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0" dur="199" fill="hold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198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9" grpId="1"/>
      <p:bldP build="whole" bldLvl="1" animBg="1" rev="0" advAuto="0" spid="669" grpId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2" name="Table 672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73" name="Table 673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74" name="Shape 674"/>
          <p:cNvSpPr/>
          <p:nvPr/>
        </p:nvSpPr>
        <p:spPr>
          <a:xfrm>
            <a:off x="16644473" y="1588923"/>
            <a:ext cx="5241982" cy="4236936"/>
          </a:xfrm>
          <a:prstGeom prst="roundRect">
            <a:avLst>
              <a:gd name="adj" fmla="val 16870"/>
            </a:avLst>
          </a:prstGeom>
          <a:ln w="1905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75" name="Shape 675"/>
          <p:cNvSpPr txBox="1"/>
          <p:nvPr/>
        </p:nvSpPr>
        <p:spPr>
          <a:xfrm>
            <a:off x="5256086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7575721" y="826248"/>
            <a:ext cx="585538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9937">
              <a:spcBef>
                <a:spcPts val="2100"/>
              </a:spcBef>
              <a:defRPr b="1" sz="5162">
                <a:solidFill>
                  <a:schemeClr val="accent1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9" name="Table 679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680" name="Table 680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681" name="Shape 681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514095">
              <a:spcBef>
                <a:spcPts val="2100"/>
              </a:spcBef>
              <a:defRPr b="1" sz="5104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key </a:t>
            </a:r>
            <a:r>
              <a:rPr b="0" sz="3607"/>
              <a:t>(new column names)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84" name="Table 684"/>
          <p:cNvGraphicFramePr/>
          <p:nvPr/>
        </p:nvGraphicFramePr>
        <p:xfrm>
          <a:off x="1962551" y="1813902"/>
          <a:ext cx="6902848" cy="596562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4656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amount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6828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5" name="Table 685"/>
          <p:cNvGraphicFramePr/>
          <p:nvPr/>
        </p:nvGraphicFramePr>
        <p:xfrm>
          <a:off x="14626978" y="1954790"/>
          <a:ext cx="6902848" cy="350520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2398363"/>
                <a:gridCol w="2370185"/>
                <a:gridCol w="2117376"/>
              </a:tblGrid>
              <a:tr h="1066800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city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large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6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600">
                          <a:solidFill>
                            <a:srgbClr val="FFFFFF"/>
                          </a:solidFill>
                          <a:sym typeface="Helvetica"/>
                        </a:rPr>
                        <a:t>small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New York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London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Beijing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78AAD6"/>
                    </a:solidFill>
                  </a:tcPr>
                </a:tc>
              </a:tr>
            </a:tbl>
          </a:graphicData>
        </a:graphic>
      </p:graphicFrame>
      <p:sp>
        <p:nvSpPr>
          <p:cNvPr id="686" name="Shape 686"/>
          <p:cNvSpPr txBox="1"/>
          <p:nvPr/>
        </p:nvSpPr>
        <p:spPr>
          <a:xfrm>
            <a:off x="5010472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l" defTabSz="514095">
              <a:spcBef>
                <a:spcPts val="2100"/>
              </a:spcBef>
              <a:defRPr b="1" sz="5104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key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6947517" y="590018"/>
            <a:ext cx="6472193" cy="911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 defTabSz="514095">
              <a:spcBef>
                <a:spcPts val="2100"/>
              </a:spcBef>
              <a:defRPr b="1" sz="5104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 </a:t>
            </a:r>
            <a:r>
              <a:rPr b="0" sz="3607"/>
              <a:t>(new cells)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Shape 690"/>
          <p:cNvSpPr txBox="1"/>
          <p:nvPr/>
        </p:nvSpPr>
        <p:spPr>
          <a:xfrm>
            <a:off x="4007752" y="-37803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spread()</a:t>
            </a:r>
          </a:p>
        </p:txBody>
      </p:sp>
      <p:sp>
        <p:nvSpPr>
          <p:cNvPr id="691" name="Shape 691"/>
          <p:cNvSpPr/>
          <p:nvPr/>
        </p:nvSpPr>
        <p:spPr>
          <a:xfrm>
            <a:off x="2500331" y="2711098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92" name="Shape 692"/>
          <p:cNvSpPr txBox="1"/>
          <p:nvPr/>
        </p:nvSpPr>
        <p:spPr>
          <a:xfrm>
            <a:off x="2690177" y="3081075"/>
            <a:ext cx="17548995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pollution</a:t>
            </a:r>
            <a:r>
              <a:rPr>
                <a:solidFill>
                  <a:srgbClr val="000000"/>
                </a:solidFill>
              </a:rPr>
              <a:t> %&gt;% spread(key = </a:t>
            </a:r>
            <a:r>
              <a:t>size</a:t>
            </a:r>
            <a:r>
              <a:rPr>
                <a:solidFill>
                  <a:srgbClr val="000000"/>
                </a:solidFill>
              </a:rPr>
              <a:t>, value =</a:t>
            </a:r>
            <a:r>
              <a:t> amount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93" name="Shape 693"/>
          <p:cNvSpPr/>
          <p:nvPr/>
        </p:nvSpPr>
        <p:spPr>
          <a:xfrm>
            <a:off x="8015037" y="4025958"/>
            <a:ext cx="6848476" cy="51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059" y="0"/>
                </a:moveTo>
                <a:lnTo>
                  <a:pt x="15658" y="4360"/>
                </a:lnTo>
                <a:lnTo>
                  <a:pt x="1363" y="4360"/>
                </a:lnTo>
                <a:cubicBezTo>
                  <a:pt x="610" y="4360"/>
                  <a:pt x="0" y="5171"/>
                  <a:pt x="0" y="6171"/>
                </a:cubicBezTo>
                <a:lnTo>
                  <a:pt x="0" y="19789"/>
                </a:lnTo>
                <a:cubicBezTo>
                  <a:pt x="0" y="20789"/>
                  <a:pt x="610" y="21600"/>
                  <a:pt x="1363" y="21600"/>
                </a:cubicBezTo>
                <a:lnTo>
                  <a:pt x="20238" y="21600"/>
                </a:lnTo>
                <a:cubicBezTo>
                  <a:pt x="20991" y="21600"/>
                  <a:pt x="21600" y="20789"/>
                  <a:pt x="21600" y="19789"/>
                </a:cubicBezTo>
                <a:lnTo>
                  <a:pt x="21600" y="6171"/>
                </a:lnTo>
                <a:cubicBezTo>
                  <a:pt x="21600" y="5171"/>
                  <a:pt x="20991" y="4360"/>
                  <a:pt x="20238" y="4360"/>
                </a:cubicBezTo>
                <a:lnTo>
                  <a:pt x="16459" y="4360"/>
                </a:lnTo>
                <a:lnTo>
                  <a:pt x="1605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column to use for keys </a:t>
            </a:r>
            <a:r>
              <a:rPr b="0"/>
              <a:t>(becomes new </a:t>
            </a:r>
            <a:endParaRPr b="0"/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column names)</a:t>
            </a:r>
          </a:p>
        </p:txBody>
      </p:sp>
      <p:sp>
        <p:nvSpPr>
          <p:cNvPr id="694" name="Shape 694"/>
          <p:cNvSpPr/>
          <p:nvPr/>
        </p:nvSpPr>
        <p:spPr>
          <a:xfrm>
            <a:off x="2493981" y="4023974"/>
            <a:ext cx="5149851" cy="521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90" y="0"/>
                </a:moveTo>
                <a:lnTo>
                  <a:pt x="7457" y="4544"/>
                </a:lnTo>
                <a:lnTo>
                  <a:pt x="1813" y="4544"/>
                </a:lnTo>
                <a:cubicBezTo>
                  <a:pt x="812" y="4544"/>
                  <a:pt x="0" y="5346"/>
                  <a:pt x="0" y="6335"/>
                </a:cubicBezTo>
                <a:lnTo>
                  <a:pt x="0" y="19808"/>
                </a:lnTo>
                <a:cubicBezTo>
                  <a:pt x="0" y="20798"/>
                  <a:pt x="812" y="21600"/>
                  <a:pt x="1813" y="21600"/>
                </a:cubicBezTo>
                <a:lnTo>
                  <a:pt x="19787" y="21600"/>
                </a:lnTo>
                <a:cubicBezTo>
                  <a:pt x="20788" y="21600"/>
                  <a:pt x="21600" y="20798"/>
                  <a:pt x="21600" y="19808"/>
                </a:cubicBezTo>
                <a:lnTo>
                  <a:pt x="21600" y="6335"/>
                </a:lnTo>
                <a:cubicBezTo>
                  <a:pt x="21600" y="5346"/>
                  <a:pt x="20788" y="4544"/>
                  <a:pt x="19787" y="4544"/>
                </a:cubicBezTo>
                <a:lnTo>
                  <a:pt x="8521" y="4544"/>
                </a:lnTo>
                <a:lnTo>
                  <a:pt x="799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 to reshape</a:t>
            </a:r>
          </a:p>
        </p:txBody>
      </p:sp>
      <p:sp>
        <p:nvSpPr>
          <p:cNvPr id="695" name="Shape 695"/>
          <p:cNvSpPr/>
          <p:nvPr/>
        </p:nvSpPr>
        <p:spPr>
          <a:xfrm>
            <a:off x="15216494" y="3980318"/>
            <a:ext cx="6673454" cy="5254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20" y="0"/>
                </a:moveTo>
                <a:lnTo>
                  <a:pt x="10310" y="4685"/>
                </a:lnTo>
                <a:lnTo>
                  <a:pt x="1399" y="4685"/>
                </a:lnTo>
                <a:cubicBezTo>
                  <a:pt x="626" y="4685"/>
                  <a:pt x="0" y="5481"/>
                  <a:pt x="0" y="6462"/>
                </a:cubicBezTo>
                <a:lnTo>
                  <a:pt x="0" y="19823"/>
                </a:lnTo>
                <a:cubicBezTo>
                  <a:pt x="0" y="20805"/>
                  <a:pt x="626" y="21600"/>
                  <a:pt x="1399" y="21600"/>
                </a:cubicBezTo>
                <a:lnTo>
                  <a:pt x="20201" y="21600"/>
                </a:lnTo>
                <a:cubicBezTo>
                  <a:pt x="20974" y="21600"/>
                  <a:pt x="21600" y="20805"/>
                  <a:pt x="21600" y="19823"/>
                </a:cubicBezTo>
                <a:lnTo>
                  <a:pt x="21600" y="6462"/>
                </a:lnTo>
                <a:cubicBezTo>
                  <a:pt x="21600" y="5481"/>
                  <a:pt x="20974" y="4685"/>
                  <a:pt x="20201" y="4685"/>
                </a:cubicBezTo>
                <a:lnTo>
                  <a:pt x="11131" y="4685"/>
                </a:lnTo>
                <a:lnTo>
                  <a:pt x="1072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column to use for values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(becomes new </a:t>
            </a:r>
            <a:endParaRPr b="0"/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column cells)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Shape 699"/>
          <p:cNvSpPr/>
          <p:nvPr/>
        </p:nvSpPr>
        <p:spPr>
          <a:xfrm>
            <a:off x="745309" y="855898"/>
            <a:ext cx="21102913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0" name="Shape 700"/>
          <p:cNvSpPr txBox="1"/>
          <p:nvPr/>
        </p:nvSpPr>
        <p:spPr>
          <a:xfrm>
            <a:off x="950456" y="997275"/>
            <a:ext cx="17548995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pollution %&gt;% spread(size, amount)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738959" y="30319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city  size amount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New York large     23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New York small     14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  London large     22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4   London small 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5  Beijing large    121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6  Beijing small     56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3329708" y="2984510"/>
            <a:ext cx="8448290" cy="4232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      city large small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1  Beijing   121    56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2   London    22    16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3 New York    23    14</a:t>
            </a:r>
          </a:p>
        </p:txBody>
      </p:sp>
      <p:sp>
        <p:nvSpPr>
          <p:cNvPr id="703" name="Shape 703"/>
          <p:cNvSpPr/>
          <p:nvPr/>
        </p:nvSpPr>
        <p:spPr>
          <a:xfrm>
            <a:off x="10364475" y="4477039"/>
            <a:ext cx="1864581" cy="1247305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4" name="Shape 70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2" grpId="2"/>
      <p:bldP build="whole" bldLvl="1" animBg="1" rev="0" advAuto="0" spid="703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707" name="Shape 707"/>
          <p:cNvSpPr txBox="1"/>
          <p:nvPr>
            <p:ph type="body" sz="quarter" idx="4294967295"/>
          </p:nvPr>
        </p:nvSpPr>
        <p:spPr>
          <a:xfrm>
            <a:off x="3470539" y="3268259"/>
            <a:ext cx="18333662" cy="2501546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</a:t>
            </a:r>
            <a:r>
              <a:rPr b="1"/>
              <a:t>spread()</a:t>
            </a:r>
            <a:r>
              <a:t> to reorganize </a:t>
            </a:r>
            <a:r>
              <a:rPr b="1"/>
              <a:t>table2 </a:t>
            </a:r>
            <a:r>
              <a:t>into four columns: </a:t>
            </a:r>
            <a:r>
              <a:rPr i="1"/>
              <a:t>country, year, cases, </a:t>
            </a:r>
            <a:r>
              <a:t>and</a:t>
            </a:r>
            <a:r>
              <a:rPr i="1"/>
              <a:t> population.</a:t>
            </a:r>
          </a:p>
        </p:txBody>
      </p:sp>
      <p:pic>
        <p:nvPicPr>
          <p:cNvPr id="708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709" name="Screen Shot 2017-07-20 at 1.26.17 PM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2306"/>
          <a:stretch>
            <a:fillRect/>
          </a:stretch>
        </p:blipFill>
        <p:spPr>
          <a:xfrm>
            <a:off x="3762970" y="5741096"/>
            <a:ext cx="16857918" cy="5479413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Shape 7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0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Shape 713"/>
          <p:cNvSpPr/>
          <p:nvPr/>
        </p:nvSpPr>
        <p:spPr>
          <a:xfrm>
            <a:off x="1950795" y="755646"/>
            <a:ext cx="20482410" cy="21654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4" name="Shape 714"/>
          <p:cNvSpPr txBox="1"/>
          <p:nvPr/>
        </p:nvSpPr>
        <p:spPr>
          <a:xfrm>
            <a:off x="2140642" y="847267"/>
            <a:ext cx="20258096" cy="2109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table2 %&gt;%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spread(key = type, value = count)</a:t>
            </a:r>
          </a:p>
        </p:txBody>
      </p:sp>
      <p:pic>
        <p:nvPicPr>
          <p:cNvPr id="715" name="Screen Shot 2017-07-20 at 2.42.05 PM.png"/>
          <p:cNvPicPr>
            <a:picLocks noChangeAspect="1"/>
          </p:cNvPicPr>
          <p:nvPr/>
        </p:nvPicPr>
        <p:blipFill>
          <a:blip r:embed="rId3">
            <a:extLst/>
          </a:blip>
          <a:srcRect l="0" t="0" r="688" b="0"/>
          <a:stretch>
            <a:fillRect/>
          </a:stretch>
        </p:blipFill>
        <p:spPr>
          <a:xfrm>
            <a:off x="2026840" y="3382549"/>
            <a:ext cx="20330331" cy="8383509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Shape 71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831199" y="3105332"/>
            <a:ext cx="22721602" cy="7505336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who</a:t>
            </a:r>
          </a:p>
          <a:p>
            <a:pPr>
              <a:defRPr sz="20000"/>
            </a:pPr>
            <a:r>
              <a:t>(Untidy Data)</a:t>
            </a:r>
          </a:p>
        </p:txBody>
      </p:sp>
      <p:pic>
        <p:nvPicPr>
          <p:cNvPr id="719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/>
        </p:nvSpPr>
        <p:spPr>
          <a:xfrm>
            <a:off x="585896" y="2564690"/>
            <a:ext cx="23212208" cy="8586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 exercises.Rmd</a:t>
            </a:r>
          </a:p>
          <a:p>
            <a:pPr algn="l">
              <a:spcBef>
                <a:spcPts val="24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To avoid a distracting detail during class</a:t>
            </a:r>
          </a:p>
          <a:p>
            <a:pPr algn="l">
              <a:spcBef>
                <a:spcPts val="2400"/>
              </a:spcBef>
              <a:defRPr sz="65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names(who) &lt;- stringr::str_replace(names(who), </a:t>
            </a:r>
          </a:p>
          <a:p>
            <a:pPr algn="l">
              <a:spcBef>
                <a:spcPts val="2400"/>
              </a:spcBef>
              <a:defRPr sz="65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  "newrel", </a:t>
            </a:r>
          </a:p>
          <a:p>
            <a:pPr algn="l">
              <a:spcBef>
                <a:spcPts val="2400"/>
              </a:spcBef>
              <a:defRPr sz="65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       "new_rel")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7-20 at 1.26.53 PM.png"/>
          <p:cNvPicPr>
            <a:picLocks noChangeAspect="1"/>
          </p:cNvPicPr>
          <p:nvPr/>
        </p:nvPicPr>
        <p:blipFill>
          <a:blip r:embed="rId2">
            <a:extLst/>
          </a:blip>
          <a:srcRect l="0" t="0" r="2188" b="0"/>
          <a:stretch>
            <a:fillRect/>
          </a:stretch>
        </p:blipFill>
        <p:spPr>
          <a:xfrm>
            <a:off x="2390026" y="7937094"/>
            <a:ext cx="19046152" cy="567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 Shot 2017-07-20 at 1.26.42 PM.png"/>
          <p:cNvPicPr>
            <a:picLocks noChangeAspect="1"/>
          </p:cNvPicPr>
          <p:nvPr/>
        </p:nvPicPr>
        <p:blipFill>
          <a:blip r:embed="rId3">
            <a:extLst/>
          </a:blip>
          <a:srcRect l="0" t="11413" r="1913" b="7791"/>
          <a:stretch>
            <a:fillRect/>
          </a:stretch>
        </p:blipFill>
        <p:spPr>
          <a:xfrm>
            <a:off x="2390026" y="3994538"/>
            <a:ext cx="19099773" cy="4586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2500331" y="1207107"/>
            <a:ext cx="19383339" cy="252413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4" name="Shape 274"/>
          <p:cNvSpPr txBox="1"/>
          <p:nvPr/>
        </p:nvSpPr>
        <p:spPr>
          <a:xfrm>
            <a:off x="2690177" y="1577085"/>
            <a:ext cx="19003646" cy="187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table4a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table4b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Shape 7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who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2789326" y="2961684"/>
            <a:ext cx="19260275" cy="429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500">
                <a:latin typeface="Helvetica"/>
                <a:ea typeface="Helvetica"/>
                <a:cs typeface="Helvetica"/>
                <a:sym typeface="Helvetica"/>
              </a:defRPr>
            </a:pPr>
            <a:r>
              <a:t> Tuberculosis (TB) cases broken down by year, country, age, gender, and diagnosis method from the </a:t>
            </a:r>
            <a:r>
              <a:rPr i="1"/>
              <a:t>2014 World Health Organization Global Tuberculosis Report</a:t>
            </a:r>
          </a:p>
        </p:txBody>
      </p:sp>
      <p:sp>
        <p:nvSpPr>
          <p:cNvPr id="727" name="Shape 727"/>
          <p:cNvSpPr/>
          <p:nvPr/>
        </p:nvSpPr>
        <p:spPr>
          <a:xfrm>
            <a:off x="5110795" y="7642694"/>
            <a:ext cx="14197175" cy="14999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8" name="Shape 728"/>
          <p:cNvSpPr txBox="1"/>
          <p:nvPr/>
        </p:nvSpPr>
        <p:spPr>
          <a:xfrm>
            <a:off x="5475515" y="7974572"/>
            <a:ext cx="13276432" cy="15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View(who)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Shape 732"/>
          <p:cNvSpPr/>
          <p:nvPr/>
        </p:nvSpPr>
        <p:spPr>
          <a:xfrm>
            <a:off x="6022305" y="5272025"/>
            <a:ext cx="12339390" cy="317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57"/>
                </a:moveTo>
                <a:lnTo>
                  <a:pt x="0" y="2943"/>
                </a:lnTo>
                <a:cubicBezTo>
                  <a:pt x="0" y="1318"/>
                  <a:pt x="339" y="0"/>
                  <a:pt x="757" y="0"/>
                </a:cubicBezTo>
                <a:lnTo>
                  <a:pt x="20843" y="0"/>
                </a:lnTo>
                <a:cubicBezTo>
                  <a:pt x="21261" y="0"/>
                  <a:pt x="21600" y="1318"/>
                  <a:pt x="21600" y="2943"/>
                </a:cubicBezTo>
                <a:lnTo>
                  <a:pt x="21600" y="18657"/>
                </a:lnTo>
                <a:cubicBezTo>
                  <a:pt x="21600" y="20282"/>
                  <a:pt x="21261" y="21600"/>
                  <a:pt x="20843" y="21600"/>
                </a:cubicBezTo>
                <a:lnTo>
                  <a:pt x="757" y="21600"/>
                </a:lnTo>
                <a:cubicBezTo>
                  <a:pt x="339" y="21600"/>
                  <a:pt x="0" y="20282"/>
                  <a:pt x="0" y="18657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variables does this data set contain?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2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Shape 73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who variables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438572" y="6033077"/>
            <a:ext cx="21588851" cy="4493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country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iso2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iso3</a:t>
            </a:r>
            <a:r>
              <a:t> - country identifiers</a:t>
            </a:r>
          </a:p>
          <a:p>
            <a:pPr algn="l">
              <a:defRPr sz="6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year</a:t>
            </a:r>
            <a:r>
              <a:t> - year</a:t>
            </a:r>
          </a:p>
          <a:p>
            <a:pPr algn="l">
              <a:defRPr sz="6500">
                <a:latin typeface="Helvetica"/>
                <a:ea typeface="Helvetica"/>
                <a:cs typeface="Helvetica"/>
                <a:sym typeface="Helvetica"/>
              </a:defRPr>
            </a:pPr>
            <a:r>
              <a:t>other columns names - encode </a:t>
            </a:r>
            <a:r>
              <a:rPr b="1">
                <a:solidFill>
                  <a:srgbClr val="78AAD6"/>
                </a:solidFill>
              </a:rPr>
              <a:t>type</a:t>
            </a:r>
            <a:r>
              <a:t> of TB case, </a:t>
            </a:r>
            <a:r>
              <a:rPr b="1">
                <a:solidFill>
                  <a:srgbClr val="78AAD6"/>
                </a:solidFill>
              </a:rPr>
              <a:t>sex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age</a:t>
            </a:r>
          </a:p>
        </p:txBody>
      </p:sp>
      <p:pic>
        <p:nvPicPr>
          <p:cNvPr id="738" name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599" t="5822" r="89" b="5822"/>
          <a:stretch>
            <a:fillRect/>
          </a:stretch>
        </p:blipFill>
        <p:spPr>
          <a:xfrm>
            <a:off x="1391342" y="3797573"/>
            <a:ext cx="21145481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Shape 73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who codes</a:t>
            </a:r>
          </a:p>
        </p:txBody>
      </p:sp>
      <p:pic>
        <p:nvPicPr>
          <p:cNvPr id="743" name="Screen Shot 2016-12-30 at 12.16.13 PM.png"/>
          <p:cNvPicPr>
            <a:picLocks noChangeAspect="1"/>
          </p:cNvPicPr>
          <p:nvPr/>
        </p:nvPicPr>
        <p:blipFill>
          <a:blip r:embed="rId3">
            <a:extLst/>
          </a:blip>
          <a:srcRect l="70617" t="5822" r="89" b="5822"/>
          <a:stretch>
            <a:fillRect/>
          </a:stretch>
        </p:blipFill>
        <p:spPr>
          <a:xfrm>
            <a:off x="9073554" y="3116747"/>
            <a:ext cx="6237074" cy="1721023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Shape 744"/>
          <p:cNvSpPr txBox="1"/>
          <p:nvPr/>
        </p:nvSpPr>
        <p:spPr>
          <a:xfrm>
            <a:off x="2135578" y="6104736"/>
            <a:ext cx="8868223" cy="500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Type</a:t>
            </a:r>
            <a:r>
              <a:t> of TB case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rel</a:t>
            </a:r>
            <a:r>
              <a:t> - relapse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ep</a:t>
            </a:r>
            <a:r>
              <a:t> - extra-pulmonary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sn</a:t>
            </a:r>
            <a:r>
              <a:t>- pulmonary, smear negative</a:t>
            </a:r>
          </a:p>
          <a:p>
            <a:pPr marL="435610" indent="-435610" algn="l" defTabSz="572516">
              <a:buSzPct val="100000"/>
              <a:buChar char="•"/>
              <a:defRPr sz="49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sp</a:t>
            </a:r>
            <a:r>
              <a:t> -pulmonary, smear positive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15375498" y="6104736"/>
            <a:ext cx="6872924" cy="644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25779"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Age</a:t>
            </a:r>
            <a:r>
              <a:t> group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014 </a:t>
            </a:r>
            <a:r>
              <a:t>- 0 to 14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1524</a:t>
            </a:r>
            <a:r>
              <a:t> - 15 to 24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2534</a:t>
            </a:r>
            <a:r>
              <a:t> - 25 to 34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3544</a:t>
            </a:r>
            <a:r>
              <a:t> - 35 to 44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4554</a:t>
            </a:r>
            <a:r>
              <a:t> - 45 to 54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5564</a:t>
            </a:r>
            <a:r>
              <a:t> - 55 to 64 years old</a:t>
            </a:r>
          </a:p>
          <a:p>
            <a:pPr marL="400050" indent="-400050" algn="l" defTabSz="525779">
              <a:buSzPct val="100000"/>
              <a:buChar char="•"/>
              <a:defRPr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65</a:t>
            </a:r>
            <a:r>
              <a:t> - 65 and older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11413178" y="6104736"/>
            <a:ext cx="3246691" cy="2595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1" sz="50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Gender</a:t>
            </a:r>
          </a:p>
          <a:p>
            <a:pPr marL="444500" indent="-444500" algn="l">
              <a:buSzPct val="100000"/>
              <a:buChar char="•"/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m</a:t>
            </a:r>
            <a:r>
              <a:t> - male</a:t>
            </a:r>
          </a:p>
          <a:p>
            <a:pPr marL="444500" indent="-444500" algn="l">
              <a:buSzPct val="100000"/>
              <a:buChar char="•"/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89AC69"/>
                </a:solidFill>
              </a:rPr>
              <a:t>f</a:t>
            </a:r>
            <a:r>
              <a:t> - female</a:t>
            </a:r>
          </a:p>
        </p:txBody>
      </p:sp>
      <p:sp>
        <p:nvSpPr>
          <p:cNvPr id="747" name="Shape 747"/>
          <p:cNvSpPr/>
          <p:nvPr/>
        </p:nvSpPr>
        <p:spPr>
          <a:xfrm flipV="1">
            <a:off x="6588950" y="4426636"/>
            <a:ext cx="4977820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8" name="Shape 748"/>
          <p:cNvSpPr/>
          <p:nvPr/>
        </p:nvSpPr>
        <p:spPr>
          <a:xfrm flipV="1">
            <a:off x="13014965" y="4426636"/>
            <a:ext cx="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9" name="Shape 749"/>
          <p:cNvSpPr/>
          <p:nvPr/>
        </p:nvSpPr>
        <p:spPr>
          <a:xfrm flipH="1" flipV="1">
            <a:off x="14207932" y="4426636"/>
            <a:ext cx="1720851" cy="172085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0" name="Shape 7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creen Shot 2016-12-30 at 12.07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8550" y="216858"/>
            <a:ext cx="25441100" cy="13282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5" name="Group 755"/>
          <p:cNvGrpSpPr/>
          <p:nvPr/>
        </p:nvGrpSpPr>
        <p:grpSpPr>
          <a:xfrm>
            <a:off x="3296719" y="1584727"/>
            <a:ext cx="760681" cy="11146804"/>
            <a:chOff x="0" y="0"/>
            <a:chExt cx="760679" cy="11146802"/>
          </a:xfrm>
        </p:grpSpPr>
        <p:sp>
          <p:nvSpPr>
            <p:cNvPr id="753" name="Shape 753"/>
            <p:cNvSpPr/>
            <p:nvPr/>
          </p:nvSpPr>
          <p:spPr>
            <a:xfrm flipV="1">
              <a:off x="-1" y="0"/>
              <a:ext cx="2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 flipV="1">
              <a:off x="760679" y="1"/>
              <a:ext cx="1" cy="11146802"/>
            </a:xfrm>
            <a:prstGeom prst="line">
              <a:avLst/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759" name="Group 759"/>
          <p:cNvGrpSpPr/>
          <p:nvPr/>
        </p:nvGrpSpPr>
        <p:grpSpPr>
          <a:xfrm>
            <a:off x="5119341" y="1859157"/>
            <a:ext cx="19135217" cy="10849952"/>
            <a:chOff x="0" y="0"/>
            <a:chExt cx="19135216" cy="10849951"/>
          </a:xfrm>
        </p:grpSpPr>
        <p:sp>
          <p:nvSpPr>
            <p:cNvPr id="756" name="Shape 756"/>
            <p:cNvSpPr/>
            <p:nvPr/>
          </p:nvSpPr>
          <p:spPr>
            <a:xfrm>
              <a:off x="0" y="0"/>
              <a:ext cx="1753577" cy="10849952"/>
            </a:xfrm>
            <a:prstGeom prst="roundRect">
              <a:avLst>
                <a:gd name="adj" fmla="val 10864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0" y="0"/>
              <a:ext cx="19135217" cy="995835"/>
            </a:xfrm>
            <a:prstGeom prst="roundRect">
              <a:avLst>
                <a:gd name="adj" fmla="val 19130"/>
              </a:avLst>
            </a:prstGeom>
            <a:noFill/>
            <a:ln w="1270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2322436" y="1019630"/>
              <a:ext cx="7329202" cy="5190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fill="norm" stroke="1" extrusionOk="0">
                  <a:moveTo>
                    <a:pt x="21600" y="0"/>
                  </a:moveTo>
                  <a:cubicBezTo>
                    <a:pt x="20561" y="4715"/>
                    <a:pt x="18703" y="9000"/>
                    <a:pt x="16190" y="12474"/>
                  </a:cubicBezTo>
                  <a:cubicBezTo>
                    <a:pt x="11900" y="18406"/>
                    <a:pt x="6040" y="21600"/>
                    <a:pt x="0" y="21299"/>
                  </a:cubicBezTo>
                </a:path>
              </a:pathLst>
            </a:custGeom>
            <a:noFill/>
            <a:ln w="1270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760" name="Shape 76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1"/>
      <p:bldP build="whole" bldLvl="1" animBg="1" rev="0" advAuto="0" spid="755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763" name="Shape 763"/>
          <p:cNvSpPr txBox="1"/>
          <p:nvPr>
            <p:ph type="body" idx="4294967295"/>
          </p:nvPr>
        </p:nvSpPr>
        <p:spPr>
          <a:xfrm>
            <a:off x="2072446" y="3081051"/>
            <a:ext cx="20239107" cy="701162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Gather the </a:t>
            </a:r>
            <a:r>
              <a:rPr b="1"/>
              <a:t>5th through 60th</a:t>
            </a:r>
            <a:r>
              <a:t> columns of who into a pair of key:value columns named </a:t>
            </a:r>
            <a:r>
              <a:rPr b="1" i="1"/>
              <a:t>codes</a:t>
            </a:r>
            <a:r>
              <a:t> and </a:t>
            </a:r>
            <a:r>
              <a:rPr b="1" i="1"/>
              <a:t>n</a:t>
            </a:r>
            <a:r>
              <a:t>.</a:t>
            </a:r>
          </a:p>
          <a:p>
            <a: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Then select just the </a:t>
            </a:r>
            <a:r>
              <a:rPr b="1"/>
              <a:t>country</a:t>
            </a:r>
            <a:r>
              <a:t>, </a:t>
            </a:r>
            <a:r>
              <a:rPr b="1"/>
              <a:t>year</a:t>
            </a:r>
            <a:r>
              <a:t>, </a:t>
            </a:r>
            <a:r>
              <a:rPr b="1"/>
              <a:t>codes</a:t>
            </a:r>
            <a:r>
              <a:t> and </a:t>
            </a:r>
            <a:r>
              <a:rPr b="1"/>
              <a:t>n</a:t>
            </a:r>
            <a:r>
              <a:t> variables.</a:t>
            </a:r>
          </a:p>
        </p:txBody>
      </p:sp>
      <p:pic>
        <p:nvPicPr>
          <p:cNvPr id="764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765" name="Shape 76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64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Screen Shot 2017-07-20 at 3.01.24 PM.png"/>
          <p:cNvPicPr>
            <a:picLocks noChangeAspect="1"/>
          </p:cNvPicPr>
          <p:nvPr/>
        </p:nvPicPr>
        <p:blipFill>
          <a:blip r:embed="rId2">
            <a:extLst/>
          </a:blip>
          <a:srcRect l="0" t="5955" r="0" b="0"/>
          <a:stretch>
            <a:fillRect/>
          </a:stretch>
        </p:blipFill>
        <p:spPr>
          <a:xfrm>
            <a:off x="2943801" y="3761994"/>
            <a:ext cx="18796668" cy="1029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Shape 769"/>
          <p:cNvSpPr/>
          <p:nvPr/>
        </p:nvSpPr>
        <p:spPr>
          <a:xfrm>
            <a:off x="1127160" y="469066"/>
            <a:ext cx="22091220" cy="300582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0" name="Shape 770"/>
          <p:cNvSpPr txBox="1"/>
          <p:nvPr/>
        </p:nvSpPr>
        <p:spPr>
          <a:xfrm>
            <a:off x="1421207" y="470743"/>
            <a:ext cx="21841984" cy="300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gather(key = "codes", value =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</a:t>
            </a:r>
          </a:p>
        </p:txBody>
      </p:sp>
      <p:grpSp>
        <p:nvGrpSpPr>
          <p:cNvPr id="774" name="Group 774"/>
          <p:cNvGrpSpPr/>
          <p:nvPr/>
        </p:nvGrpSpPr>
        <p:grpSpPr>
          <a:xfrm>
            <a:off x="10817422" y="4739818"/>
            <a:ext cx="3240053" cy="7823720"/>
            <a:chOff x="0" y="0"/>
            <a:chExt cx="3240052" cy="7823718"/>
          </a:xfrm>
        </p:grpSpPr>
        <p:sp>
          <p:nvSpPr>
            <p:cNvPr id="771" name="Shape 771"/>
            <p:cNvSpPr/>
            <p:nvPr/>
          </p:nvSpPr>
          <p:spPr>
            <a:xfrm>
              <a:off x="0" y="0"/>
              <a:ext cx="1136868" cy="7819556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1141007" y="455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1802278" y="0"/>
              <a:ext cx="1437775" cy="7813489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4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separate()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separate()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Splits a column by dividing values at a specific character.</a:t>
            </a:r>
          </a:p>
        </p:txBody>
      </p:sp>
      <p:sp>
        <p:nvSpPr>
          <p:cNvPr id="781" name="Shape 781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sp>
        <p:nvSpPr>
          <p:cNvPr id="783" name="Shape 783"/>
          <p:cNvSpPr/>
          <p:nvPr/>
        </p:nvSpPr>
        <p:spPr>
          <a:xfrm>
            <a:off x="6875953" y="8463471"/>
            <a:ext cx="4191001" cy="4152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85" y="0"/>
                </a:moveTo>
                <a:lnTo>
                  <a:pt x="6130" y="5085"/>
                </a:lnTo>
                <a:lnTo>
                  <a:pt x="2228" y="5085"/>
                </a:lnTo>
                <a:cubicBezTo>
                  <a:pt x="997" y="5085"/>
                  <a:pt x="0" y="6091"/>
                  <a:pt x="0" y="7333"/>
                </a:cubicBezTo>
                <a:lnTo>
                  <a:pt x="0" y="19352"/>
                </a:lnTo>
                <a:cubicBezTo>
                  <a:pt x="0" y="20593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593"/>
                  <a:pt x="21600" y="19352"/>
                </a:cubicBezTo>
                <a:lnTo>
                  <a:pt x="21600" y="7333"/>
                </a:lnTo>
                <a:cubicBezTo>
                  <a:pt x="21600" y="6091"/>
                  <a:pt x="20603" y="5085"/>
                  <a:pt x="19372" y="5085"/>
                </a:cubicBezTo>
                <a:lnTo>
                  <a:pt x="7441" y="5085"/>
                </a:lnTo>
                <a:lnTo>
                  <a:pt x="678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 of new columns to make</a:t>
            </a:r>
          </a:p>
        </p:txBody>
      </p:sp>
      <p:sp>
        <p:nvSpPr>
          <p:cNvPr id="784" name="Shape 784"/>
          <p:cNvSpPr/>
          <p:nvPr/>
        </p:nvSpPr>
        <p:spPr>
          <a:xfrm>
            <a:off x="2300356" y="8455137"/>
            <a:ext cx="4191001" cy="4185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60" y="0"/>
                </a:moveTo>
                <a:lnTo>
                  <a:pt x="17605" y="5216"/>
                </a:lnTo>
                <a:lnTo>
                  <a:pt x="2228" y="5216"/>
                </a:lnTo>
                <a:cubicBezTo>
                  <a:pt x="997" y="5216"/>
                  <a:pt x="0" y="6215"/>
                  <a:pt x="0" y="7446"/>
                </a:cubicBezTo>
                <a:lnTo>
                  <a:pt x="0" y="19370"/>
                </a:lnTo>
                <a:cubicBezTo>
                  <a:pt x="0" y="20601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01"/>
                  <a:pt x="21600" y="19370"/>
                </a:cubicBezTo>
                <a:lnTo>
                  <a:pt x="21600" y="7446"/>
                </a:lnTo>
                <a:cubicBezTo>
                  <a:pt x="21600" y="6215"/>
                  <a:pt x="20603" y="5216"/>
                  <a:pt x="19372" y="5216"/>
                </a:cubicBezTo>
                <a:lnTo>
                  <a:pt x="18914" y="5216"/>
                </a:lnTo>
                <a:lnTo>
                  <a:pt x="1826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column to split</a:t>
            </a:r>
          </a:p>
        </p:txBody>
      </p:sp>
      <p:sp>
        <p:nvSpPr>
          <p:cNvPr id="785" name="Shape 785"/>
          <p:cNvSpPr/>
          <p:nvPr/>
        </p:nvSpPr>
        <p:spPr>
          <a:xfrm>
            <a:off x="15179389" y="8476171"/>
            <a:ext cx="5442745" cy="4139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04" y="0"/>
                </a:moveTo>
                <a:lnTo>
                  <a:pt x="19300" y="5032"/>
                </a:lnTo>
                <a:lnTo>
                  <a:pt x="1715" y="5032"/>
                </a:lnTo>
                <a:cubicBezTo>
                  <a:pt x="768" y="5032"/>
                  <a:pt x="0" y="6042"/>
                  <a:pt x="0" y="7288"/>
                </a:cubicBezTo>
                <a:lnTo>
                  <a:pt x="0" y="19345"/>
                </a:lnTo>
                <a:cubicBezTo>
                  <a:pt x="0" y="20590"/>
                  <a:pt x="768" y="21600"/>
                  <a:pt x="1715" y="21600"/>
                </a:cubicBezTo>
                <a:lnTo>
                  <a:pt x="19885" y="21600"/>
                </a:lnTo>
                <a:cubicBezTo>
                  <a:pt x="20832" y="21600"/>
                  <a:pt x="21600" y="20590"/>
                  <a:pt x="21600" y="19345"/>
                </a:cubicBezTo>
                <a:lnTo>
                  <a:pt x="21600" y="7288"/>
                </a:lnTo>
                <a:cubicBezTo>
                  <a:pt x="21600" y="6239"/>
                  <a:pt x="21052" y="5365"/>
                  <a:pt x="20315" y="5113"/>
                </a:cubicBezTo>
                <a:lnTo>
                  <a:pt x="19804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string to split on </a:t>
            </a:r>
          </a:p>
          <a:p>
            <a:pPr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(Defaults to any non_alpha-numeric character)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5" grpId="3"/>
      <p:bldP build="whole" bldLvl="1" animBg="1" rev="0" advAuto="0" spid="784" grpId="1"/>
      <p:bldP build="whole" bldLvl="1" animBg="1" rev="0" advAuto="0" spid="783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Shape 789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separate(storms, date, c("year","month","day"), sep = "-")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    08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    07  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    06  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    06  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    06  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    06  17</a:t>
            </a:r>
          </a:p>
        </p:txBody>
      </p:sp>
      <p:sp>
        <p:nvSpPr>
          <p:cNvPr id="793" name="Shape 793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3" grpId="1"/>
      <p:bldP build="whole" bldLvl="1" animBg="1" rev="0" advAuto="0" spid="792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7-07-20 at 1.27.0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1538" b="3527"/>
          <a:stretch>
            <a:fillRect/>
          </a:stretch>
        </p:blipFill>
        <p:spPr>
          <a:xfrm>
            <a:off x="1614240" y="3766920"/>
            <a:ext cx="20484658" cy="817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2500331" y="1702407"/>
            <a:ext cx="1938333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0" name="Shape 280"/>
          <p:cNvSpPr txBox="1"/>
          <p:nvPr/>
        </p:nvSpPr>
        <p:spPr>
          <a:xfrm>
            <a:off x="2690177" y="2072385"/>
            <a:ext cx="19003646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table5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Shape 796"/>
          <p:cNvSpPr/>
          <p:nvPr/>
        </p:nvSpPr>
        <p:spPr>
          <a:xfrm>
            <a:off x="745309" y="855898"/>
            <a:ext cx="21437845" cy="12346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7" name="Shape 797"/>
          <p:cNvSpPr txBox="1"/>
          <p:nvPr/>
        </p:nvSpPr>
        <p:spPr>
          <a:xfrm>
            <a:off x="950456" y="997275"/>
            <a:ext cx="22736852" cy="951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separate(storms, date, c("year","month","day"), sep = "-")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738959" y="3235196"/>
            <a:ext cx="10129419" cy="7840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     date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 1007 2000-08-03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 1009 1998-07-27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 1005 1995-06-03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 1013 1997-06-30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 1010 1999-06-11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 1010 1996-06-17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2531289" y="3187710"/>
            <a:ext cx="9687941" cy="561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    storm wind pressure  year month day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1 Alberto  110    1007 </a:t>
            </a:r>
            <a:r>
              <a:rPr>
                <a:solidFill>
                  <a:schemeClr val="accent2"/>
                </a:solidFill>
              </a:rPr>
              <a:t>"2000" "08"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2    Alex   45    1009 </a:t>
            </a:r>
            <a:r>
              <a:rPr>
                <a:solidFill>
                  <a:schemeClr val="accent2"/>
                </a:solidFill>
              </a:rPr>
              <a:t>"1998" "07" "27"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3 Allison   65    1005 </a:t>
            </a:r>
            <a:r>
              <a:rPr>
                <a:solidFill>
                  <a:schemeClr val="accent2"/>
                </a:solidFill>
              </a:rPr>
              <a:t>"1995" "06" "03"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4     Ana   40    1013 </a:t>
            </a:r>
            <a:r>
              <a:rPr>
                <a:solidFill>
                  <a:schemeClr val="accent2"/>
                </a:solidFill>
              </a:rPr>
              <a:t>"1997" "06" "30"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5  Arlene   50    1010 </a:t>
            </a:r>
            <a:r>
              <a:rPr>
                <a:solidFill>
                  <a:schemeClr val="accent2"/>
                </a:solidFill>
              </a:rPr>
              <a:t>"1999" "06" "11"</a:t>
            </a:r>
          </a:p>
          <a:p>
            <a:pPr algn="l">
              <a:spcBef>
                <a:spcPts val="1500"/>
              </a:spcBef>
              <a:defRPr sz="3200">
                <a:latin typeface="Monaco"/>
                <a:ea typeface="Monaco"/>
                <a:cs typeface="Monaco"/>
                <a:sym typeface="Monaco"/>
              </a:defRPr>
            </a:pPr>
            <a:r>
              <a:t>6  Arthur   45    1010</a:t>
            </a:r>
            <a:r>
              <a:rPr>
                <a:solidFill>
                  <a:schemeClr val="accent2"/>
                </a:solidFill>
              </a:rPr>
              <a:t> "1996" "06" "17"</a:t>
            </a:r>
          </a:p>
        </p:txBody>
      </p:sp>
      <p:sp>
        <p:nvSpPr>
          <p:cNvPr id="800" name="Shape 800"/>
          <p:cNvSpPr/>
          <p:nvPr/>
        </p:nvSpPr>
        <p:spPr>
          <a:xfrm>
            <a:off x="9926201" y="4839612"/>
            <a:ext cx="1864581" cy="1247304"/>
          </a:xfrm>
          <a:prstGeom prst="rightArrow">
            <a:avLst>
              <a:gd name="adj1" fmla="val 48299"/>
              <a:gd name="adj2" fmla="val 59582"/>
            </a:avLst>
          </a:pr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7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Shape 803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4" name="Shape 804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</a:p>
        </p:txBody>
      </p:sp>
      <p:pic>
        <p:nvPicPr>
          <p:cNvPr id="805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28483" b="0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7806" t="6104" r="0" b="0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Shape 807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Shape 810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1" name="Shape 811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</a:p>
        </p:txBody>
      </p:sp>
      <p:pic>
        <p:nvPicPr>
          <p:cNvPr id="812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28483" b="0"/>
          <a:stretch>
            <a:fillRect/>
          </a:stretch>
        </p:blipFill>
        <p:spPr>
          <a:xfrm>
            <a:off x="914607" y="4818105"/>
            <a:ext cx="12040239" cy="10232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3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7806" t="6104" r="0" b="0"/>
          <a:stretch>
            <a:fillRect/>
          </a:stretch>
        </p:blipFill>
        <p:spPr>
          <a:xfrm>
            <a:off x="10705381" y="4818105"/>
            <a:ext cx="2320934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14" name="Shape 814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5" name="Shape 815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818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19" name="Shape 819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</a:p>
        </p:txBody>
      </p:sp>
      <p:pic>
        <p:nvPicPr>
          <p:cNvPr id="820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0" b="0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2" name="Shape 822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  <p:sp>
        <p:nvSpPr>
          <p:cNvPr id="823" name="Shape 823"/>
          <p:cNvSpPr/>
          <p:nvPr/>
        </p:nvSpPr>
        <p:spPr>
          <a:xfrm>
            <a:off x="10904603" y="6043808"/>
            <a:ext cx="5290399" cy="8234668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26" name="Shape 826"/>
          <p:cNvSpPr/>
          <p:nvPr/>
        </p:nvSpPr>
        <p:spPr>
          <a:xfrm>
            <a:off x="933887" y="441230"/>
            <a:ext cx="22477765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7" name="Shape 827"/>
          <p:cNvSpPr txBox="1"/>
          <p:nvPr/>
        </p:nvSpPr>
        <p:spPr>
          <a:xfrm>
            <a:off x="1060920" y="436122"/>
            <a:ext cx="22346506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</a:t>
            </a:r>
            <a:r>
              <a:rPr>
                <a:solidFill>
                  <a:schemeClr val="accent1"/>
                </a:solidFill>
              </a:rPr>
              <a:t>codes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into = c("new", "type", "sexage")</a:t>
            </a:r>
            <a:r>
              <a:t>, </a:t>
            </a:r>
            <a:r>
              <a:rPr>
                <a:solidFill>
                  <a:schemeClr val="accent1"/>
                </a:solidFill>
              </a:rPr>
              <a:t>sep = "_"</a:t>
            </a:r>
            <a:r>
              <a:t>)</a:t>
            </a:r>
          </a:p>
        </p:txBody>
      </p:sp>
      <p:pic>
        <p:nvPicPr>
          <p:cNvPr id="828" name="Screen Shot 2017-07-20 at 3.06.27 PM.png"/>
          <p:cNvPicPr>
            <a:picLocks noChangeAspect="1"/>
          </p:cNvPicPr>
          <p:nvPr/>
        </p:nvPicPr>
        <p:blipFill>
          <a:blip r:embed="rId3">
            <a:extLst/>
          </a:blip>
          <a:srcRect l="8259" t="6104" r="0" b="0"/>
          <a:stretch>
            <a:fillRect/>
          </a:stretch>
        </p:blipFill>
        <p:spPr>
          <a:xfrm>
            <a:off x="914607" y="4818105"/>
            <a:ext cx="17461878" cy="10232982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6991959" y="4747712"/>
            <a:ext cx="3958204" cy="9306665"/>
          </a:xfrm>
          <a:prstGeom prst="rect">
            <a:avLst/>
          </a:prstGeom>
          <a:solidFill>
            <a:srgbClr val="FFFFFF">
              <a:alpha val="85142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0" name="Shape 830"/>
          <p:cNvSpPr txBox="1"/>
          <p:nvPr/>
        </p:nvSpPr>
        <p:spPr>
          <a:xfrm>
            <a:off x="22779679" y="3342633"/>
            <a:ext cx="506153" cy="881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Screen Shot 2017-07-20 at 3.16.03 PM.png"/>
          <p:cNvPicPr>
            <a:picLocks noChangeAspect="1"/>
          </p:cNvPicPr>
          <p:nvPr/>
        </p:nvPicPr>
        <p:blipFill>
          <a:blip r:embed="rId2">
            <a:extLst/>
          </a:blip>
          <a:srcRect l="12399" t="5862" r="1492" b="0"/>
          <a:stretch>
            <a:fillRect/>
          </a:stretch>
        </p:blipFill>
        <p:spPr>
          <a:xfrm>
            <a:off x="876103" y="5649874"/>
            <a:ext cx="17975880" cy="11216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34" name="Shape 834"/>
          <p:cNvSpPr/>
          <p:nvPr/>
        </p:nvSpPr>
        <p:spPr>
          <a:xfrm>
            <a:off x="933887" y="441230"/>
            <a:ext cx="22477765" cy="482755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35" name="Shape 835"/>
          <p:cNvSpPr txBox="1"/>
          <p:nvPr/>
        </p:nvSpPr>
        <p:spPr>
          <a:xfrm>
            <a:off x="1060920" y="436122"/>
            <a:ext cx="22346506" cy="535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</a:t>
            </a:r>
            <a:r>
              <a:rPr>
                <a:solidFill>
                  <a:schemeClr val="accent1"/>
                </a:solidFill>
              </a:rPr>
              <a:t>%&gt;%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select(-new)</a:t>
            </a:r>
          </a:p>
        </p:txBody>
      </p:sp>
      <p:grpSp>
        <p:nvGrpSpPr>
          <p:cNvPr id="838" name="Group 838"/>
          <p:cNvGrpSpPr/>
          <p:nvPr/>
        </p:nvGrpSpPr>
        <p:grpSpPr>
          <a:xfrm>
            <a:off x="12626484" y="6881247"/>
            <a:ext cx="2099046" cy="7823719"/>
            <a:chOff x="0" y="0"/>
            <a:chExt cx="2099044" cy="7823718"/>
          </a:xfrm>
        </p:grpSpPr>
        <p:sp>
          <p:nvSpPr>
            <p:cNvPr id="836" name="Shape 836"/>
            <p:cNvSpPr/>
            <p:nvPr/>
          </p:nvSpPr>
          <p:spPr>
            <a:xfrm>
              <a:off x="0" y="455"/>
              <a:ext cx="652846" cy="7823264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661271" y="0"/>
              <a:ext cx="1437774" cy="7813489"/>
            </a:xfrm>
            <a:prstGeom prst="roundRect">
              <a:avLst>
                <a:gd name="adj" fmla="val 0"/>
              </a:avLst>
            </a:prstGeom>
            <a:noFill/>
            <a:ln w="1016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8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Shape 841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separate()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Splits a column by dividing values at a specific character.</a:t>
            </a:r>
          </a:p>
        </p:txBody>
      </p:sp>
      <p:sp>
        <p:nvSpPr>
          <p:cNvPr id="843" name="Shape 843"/>
          <p:cNvSpPr/>
          <p:nvPr/>
        </p:nvSpPr>
        <p:spPr>
          <a:xfrm>
            <a:off x="953117" y="4644408"/>
            <a:ext cx="22477766" cy="401521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4" name="Shape 844"/>
          <p:cNvSpPr txBox="1"/>
          <p:nvPr/>
        </p:nvSpPr>
        <p:spPr>
          <a:xfrm>
            <a:off x="1080151" y="4639300"/>
            <a:ext cx="22346505" cy="3841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rgbClr val="53585F"/>
                </a:solidFill>
              </a:rPr>
              <a:t>separate(codes, c("new", "type", "sexage"), </a:t>
            </a:r>
            <a:r>
              <a:rPr>
                <a:solidFill>
                  <a:schemeClr val="accent1"/>
                </a:solidFill>
              </a:rPr>
              <a:t>sep = c(4, 7)</a:t>
            </a:r>
            <a:r>
              <a:t>)</a:t>
            </a:r>
          </a:p>
        </p:txBody>
      </p:sp>
      <p:sp>
        <p:nvSpPr>
          <p:cNvPr id="845" name="Shape 845"/>
          <p:cNvSpPr/>
          <p:nvPr/>
        </p:nvSpPr>
        <p:spPr>
          <a:xfrm>
            <a:off x="15672877" y="8497907"/>
            <a:ext cx="5818982" cy="4337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89" y="0"/>
                </a:moveTo>
                <a:lnTo>
                  <a:pt x="16618" y="5787"/>
                </a:lnTo>
                <a:lnTo>
                  <a:pt x="1604" y="5787"/>
                </a:lnTo>
                <a:cubicBezTo>
                  <a:pt x="718" y="5787"/>
                  <a:pt x="0" y="6751"/>
                  <a:pt x="0" y="7940"/>
                </a:cubicBezTo>
                <a:lnTo>
                  <a:pt x="0" y="19448"/>
                </a:lnTo>
                <a:cubicBezTo>
                  <a:pt x="0" y="20636"/>
                  <a:pt x="718" y="21600"/>
                  <a:pt x="1604" y="21600"/>
                </a:cubicBezTo>
                <a:lnTo>
                  <a:pt x="19996" y="21600"/>
                </a:lnTo>
                <a:cubicBezTo>
                  <a:pt x="20882" y="21600"/>
                  <a:pt x="21600" y="20636"/>
                  <a:pt x="21600" y="19448"/>
                </a:cubicBezTo>
                <a:lnTo>
                  <a:pt x="21600" y="7940"/>
                </a:lnTo>
                <a:cubicBezTo>
                  <a:pt x="21600" y="6751"/>
                  <a:pt x="20882" y="5787"/>
                  <a:pt x="19996" y="5787"/>
                </a:cubicBezTo>
                <a:lnTo>
                  <a:pt x="17560" y="5787"/>
                </a:lnTo>
                <a:lnTo>
                  <a:pt x="17089" y="0"/>
                </a:lnTo>
                <a:close/>
              </a:path>
            </a:pathLst>
          </a:cu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locations to split at</a:t>
            </a:r>
          </a:p>
          <a:p>
            <a:pPr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(Split after 4th and 7th characters)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5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849" name="Shape 849"/>
          <p:cNvSpPr txBox="1"/>
          <p:nvPr>
            <p:ph type="body" sz="quarter" idx="4294967295"/>
          </p:nvPr>
        </p:nvSpPr>
        <p:spPr>
          <a:xfrm>
            <a:off x="3479069" y="3661548"/>
            <a:ext cx="17425863" cy="199773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13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Separate the sexage column into sex and age columns.</a:t>
            </a:r>
          </a:p>
        </p:txBody>
      </p:sp>
      <p:pic>
        <p:nvPicPr>
          <p:cNvPr id="85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8358211" y="11645648"/>
            <a:ext cx="4544634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851" name="Shape 85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50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creen Shot 2018-06-29 at 10.09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813" y="6801263"/>
            <a:ext cx="22792374" cy="1015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4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55" name="Shape 855"/>
          <p:cNvSpPr/>
          <p:nvPr/>
        </p:nvSpPr>
        <p:spPr>
          <a:xfrm>
            <a:off x="1127160" y="469066"/>
            <a:ext cx="22091220" cy="62919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56" name="Shape 856"/>
          <p:cNvSpPr txBox="1"/>
          <p:nvPr/>
        </p:nvSpPr>
        <p:spPr>
          <a:xfrm>
            <a:off x="1421207" y="686643"/>
            <a:ext cx="21841984" cy="58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hape 284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Shape 285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286" name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858" b="0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Shape 861"/>
          <p:cNvSpPr txBox="1"/>
          <p:nvPr/>
        </p:nvSpPr>
        <p:spPr>
          <a:xfrm>
            <a:off x="4007752" y="838940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unite()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2669248" y="3182597"/>
            <a:ext cx="17770158" cy="14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6674">
              <a:defRPr sz="582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Unites columns into single column by combining cells.</a:t>
            </a:r>
          </a:p>
        </p:txBody>
      </p:sp>
      <p:sp>
        <p:nvSpPr>
          <p:cNvPr id="863" name="Shape 863"/>
          <p:cNvSpPr/>
          <p:nvPr/>
        </p:nvSpPr>
        <p:spPr>
          <a:xfrm>
            <a:off x="2675598" y="4564684"/>
            <a:ext cx="19032805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64" name="Shape 864"/>
          <p:cNvSpPr txBox="1"/>
          <p:nvPr/>
        </p:nvSpPr>
        <p:spPr>
          <a:xfrm>
            <a:off x="2819154" y="4934662"/>
            <a:ext cx="18745692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unite(</a:t>
            </a:r>
            <a:r>
              <a:t>data, col, …, sep = ""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65" name="Shape 865"/>
          <p:cNvSpPr/>
          <p:nvPr/>
        </p:nvSpPr>
        <p:spPr>
          <a:xfrm>
            <a:off x="6330610" y="5849196"/>
            <a:ext cx="4191001" cy="4564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03" y="0"/>
                </a:moveTo>
                <a:lnTo>
                  <a:pt x="2549" y="6574"/>
                </a:lnTo>
                <a:lnTo>
                  <a:pt x="2228" y="6574"/>
                </a:lnTo>
                <a:cubicBezTo>
                  <a:pt x="997" y="6574"/>
                  <a:pt x="0" y="7490"/>
                  <a:pt x="0" y="8619"/>
                </a:cubicBezTo>
                <a:lnTo>
                  <a:pt x="0" y="19555"/>
                </a:lnTo>
                <a:cubicBezTo>
                  <a:pt x="0" y="20684"/>
                  <a:pt x="997" y="21600"/>
                  <a:pt x="2228" y="21600"/>
                </a:cubicBezTo>
                <a:lnTo>
                  <a:pt x="19372" y="21600"/>
                </a:lnTo>
                <a:cubicBezTo>
                  <a:pt x="20603" y="21600"/>
                  <a:pt x="21600" y="20684"/>
                  <a:pt x="21600" y="19555"/>
                </a:cubicBezTo>
                <a:lnTo>
                  <a:pt x="21600" y="8619"/>
                </a:lnTo>
                <a:cubicBezTo>
                  <a:pt x="21600" y="7490"/>
                  <a:pt x="20603" y="6574"/>
                  <a:pt x="19372" y="6574"/>
                </a:cubicBezTo>
                <a:lnTo>
                  <a:pt x="3858" y="6574"/>
                </a:lnTo>
                <a:lnTo>
                  <a:pt x="3203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 of new column to make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(in quotes)</a:t>
            </a:r>
          </a:p>
        </p:txBody>
      </p:sp>
      <p:sp>
        <p:nvSpPr>
          <p:cNvPr id="866" name="Shape 866"/>
          <p:cNvSpPr/>
          <p:nvPr/>
        </p:nvSpPr>
        <p:spPr>
          <a:xfrm>
            <a:off x="2669248" y="5755137"/>
            <a:ext cx="3425032" cy="465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95" y="0"/>
                </a:moveTo>
                <a:lnTo>
                  <a:pt x="16797" y="6877"/>
                </a:lnTo>
                <a:lnTo>
                  <a:pt x="2726" y="6877"/>
                </a:lnTo>
                <a:cubicBezTo>
                  <a:pt x="1220" y="6877"/>
                  <a:pt x="0" y="7775"/>
                  <a:pt x="0" y="8881"/>
                </a:cubicBezTo>
                <a:lnTo>
                  <a:pt x="0" y="19596"/>
                </a:lnTo>
                <a:cubicBezTo>
                  <a:pt x="0" y="20703"/>
                  <a:pt x="1220" y="21600"/>
                  <a:pt x="2726" y="21600"/>
                </a:cubicBezTo>
                <a:lnTo>
                  <a:pt x="18874" y="21600"/>
                </a:lnTo>
                <a:cubicBezTo>
                  <a:pt x="20380" y="21600"/>
                  <a:pt x="21600" y="20703"/>
                  <a:pt x="21600" y="19596"/>
                </a:cubicBezTo>
                <a:lnTo>
                  <a:pt x="21600" y="8881"/>
                </a:lnTo>
                <a:cubicBezTo>
                  <a:pt x="21600" y="7775"/>
                  <a:pt x="20380" y="6877"/>
                  <a:pt x="18874" y="6877"/>
                </a:cubicBezTo>
                <a:lnTo>
                  <a:pt x="18396" y="6877"/>
                </a:lnTo>
                <a:lnTo>
                  <a:pt x="1759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frame to reshape</a:t>
            </a:r>
          </a:p>
        </p:txBody>
      </p:sp>
      <p:sp>
        <p:nvSpPr>
          <p:cNvPr id="867" name="Shape 867"/>
          <p:cNvSpPr/>
          <p:nvPr/>
        </p:nvSpPr>
        <p:spPr>
          <a:xfrm>
            <a:off x="9329192" y="5881740"/>
            <a:ext cx="5619751" cy="45315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673" y="7609"/>
                </a:lnTo>
                <a:cubicBezTo>
                  <a:pt x="5561" y="7886"/>
                  <a:pt x="5492" y="8195"/>
                  <a:pt x="5492" y="8526"/>
                </a:cubicBezTo>
                <a:lnTo>
                  <a:pt x="5492" y="19540"/>
                </a:lnTo>
                <a:cubicBezTo>
                  <a:pt x="5492" y="20678"/>
                  <a:pt x="6235" y="21600"/>
                  <a:pt x="7153" y="21600"/>
                </a:cubicBezTo>
                <a:lnTo>
                  <a:pt x="19939" y="21600"/>
                </a:lnTo>
                <a:cubicBezTo>
                  <a:pt x="20856" y="21600"/>
                  <a:pt x="21600" y="20678"/>
                  <a:pt x="21600" y="19540"/>
                </a:cubicBezTo>
                <a:lnTo>
                  <a:pt x="21600" y="8526"/>
                </a:lnTo>
                <a:cubicBezTo>
                  <a:pt x="21600" y="7388"/>
                  <a:pt x="20856" y="6466"/>
                  <a:pt x="19939" y="6466"/>
                </a:cubicBezTo>
                <a:lnTo>
                  <a:pt x="7153" y="6466"/>
                </a:lnTo>
                <a:cubicBezTo>
                  <a:pt x="6863" y="6466"/>
                  <a:pt x="6594" y="6567"/>
                  <a:pt x="6356" y="6729"/>
                </a:cubicBez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two or more columns to combine</a:t>
            </a:r>
          </a:p>
        </p:txBody>
      </p:sp>
      <p:sp>
        <p:nvSpPr>
          <p:cNvPr id="868" name="Shape 868"/>
          <p:cNvSpPr/>
          <p:nvPr/>
        </p:nvSpPr>
        <p:spPr>
          <a:xfrm>
            <a:off x="12691774" y="5791252"/>
            <a:ext cx="9022954" cy="4622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19" y="8248"/>
                </a:lnTo>
                <a:cubicBezTo>
                  <a:pt x="5995" y="8419"/>
                  <a:pt x="5977" y="8596"/>
                  <a:pt x="5977" y="8782"/>
                </a:cubicBezTo>
                <a:lnTo>
                  <a:pt x="5977" y="19580"/>
                </a:lnTo>
                <a:cubicBezTo>
                  <a:pt x="5977" y="20696"/>
                  <a:pt x="6440" y="21600"/>
                  <a:pt x="7012" y="21600"/>
                </a:cubicBezTo>
                <a:lnTo>
                  <a:pt x="20565" y="21600"/>
                </a:lnTo>
                <a:cubicBezTo>
                  <a:pt x="21137" y="21600"/>
                  <a:pt x="21600" y="20696"/>
                  <a:pt x="21600" y="19580"/>
                </a:cubicBezTo>
                <a:lnTo>
                  <a:pt x="21600" y="8782"/>
                </a:lnTo>
                <a:cubicBezTo>
                  <a:pt x="21600" y="7667"/>
                  <a:pt x="21137" y="6762"/>
                  <a:pt x="20565" y="6762"/>
                </a:cubicBezTo>
                <a:lnTo>
                  <a:pt x="7012" y="6762"/>
                </a:lnTo>
                <a:cubicBezTo>
                  <a:pt x="6758" y="6762"/>
                  <a:pt x="6529" y="6947"/>
                  <a:pt x="6349" y="7243"/>
                </a:cubicBez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separator to place between elements in new column</a:t>
            </a:r>
          </a:p>
          <a:p>
            <a:pPr>
              <a:defRPr sz="35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(Defaults to an underscore)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7" grpId="1"/>
      <p:bldP build="whole" bldLvl="1" animBg="1" rev="0" advAuto="0" spid="866" grpId="2"/>
      <p:bldP build="whole" bldLvl="1" animBg="1" rev="0" advAuto="0" spid="868" grpId="4"/>
      <p:bldP build="whole" bldLvl="1" animBg="1" rev="0" advAuto="0" spid="865" grpId="3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Screen Shot 2018-06-29 at 10.09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813" y="7727237"/>
            <a:ext cx="22792374" cy="1015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Shape 873"/>
          <p:cNvSpPr/>
          <p:nvPr/>
        </p:nvSpPr>
        <p:spPr>
          <a:xfrm>
            <a:off x="1127160" y="469066"/>
            <a:ext cx="22091220" cy="71647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4" name="Shape 874"/>
          <p:cNvSpPr txBox="1"/>
          <p:nvPr/>
        </p:nvSpPr>
        <p:spPr>
          <a:xfrm>
            <a:off x="1421207" y="686643"/>
            <a:ext cx="21841984" cy="6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unite(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8-06-29 at 10.21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6986" y="7703032"/>
            <a:ext cx="22328769" cy="10171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Shape 878"/>
          <p:cNvSpPr/>
          <p:nvPr/>
        </p:nvSpPr>
        <p:spPr>
          <a:xfrm>
            <a:off x="1127160" y="469066"/>
            <a:ext cx="22091220" cy="71647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79" name="Shape 879"/>
          <p:cNvSpPr txBox="1"/>
          <p:nvPr/>
        </p:nvSpPr>
        <p:spPr>
          <a:xfrm>
            <a:off x="1421207" y="686643"/>
            <a:ext cx="21841984" cy="6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unite("sexage2"</a:t>
            </a:r>
          </a:p>
        </p:txBody>
      </p:sp>
      <p:sp>
        <p:nvSpPr>
          <p:cNvPr id="880" name="Shape 880"/>
          <p:cNvSpPr/>
          <p:nvPr/>
        </p:nvSpPr>
        <p:spPr>
          <a:xfrm>
            <a:off x="12354969" y="9486417"/>
            <a:ext cx="4372861" cy="62532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Screen Shot 2018-06-29 at 10.19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85" y="7727237"/>
            <a:ext cx="22328770" cy="1015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Screen Shot 2018-06-29 at 10.21.2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986" y="7703032"/>
            <a:ext cx="22328769" cy="10171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4" name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Shape 885"/>
          <p:cNvSpPr/>
          <p:nvPr/>
        </p:nvSpPr>
        <p:spPr>
          <a:xfrm>
            <a:off x="1127160" y="469066"/>
            <a:ext cx="22091220" cy="71647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6" name="Shape 886"/>
          <p:cNvSpPr txBox="1"/>
          <p:nvPr/>
        </p:nvSpPr>
        <p:spPr>
          <a:xfrm>
            <a:off x="1421207" y="686643"/>
            <a:ext cx="21841984" cy="6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unite("sexage2", sex, age</a:t>
            </a:r>
          </a:p>
        </p:txBody>
      </p:sp>
      <p:sp>
        <p:nvSpPr>
          <p:cNvPr id="887" name="Shape 887"/>
          <p:cNvSpPr/>
          <p:nvPr/>
        </p:nvSpPr>
        <p:spPr>
          <a:xfrm>
            <a:off x="12354969" y="9486417"/>
            <a:ext cx="4372861" cy="6253252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598628" y="7967240"/>
            <a:ext cx="11781160" cy="6253252"/>
          </a:xfrm>
          <a:prstGeom prst="rect">
            <a:avLst/>
          </a:prstGeom>
          <a:solidFill>
            <a:srgbClr val="FFFFFF">
              <a:alpha val="74644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20376869" y="7708417"/>
            <a:ext cx="11781160" cy="6253252"/>
          </a:xfrm>
          <a:prstGeom prst="rect">
            <a:avLst/>
          </a:prstGeom>
          <a:solidFill>
            <a:srgbClr val="FFFFFF">
              <a:alpha val="74644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Screen Shot 2018-06-29 at 10.19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85" y="7727237"/>
            <a:ext cx="22328770" cy="1015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2" name="Screen Shot 2018-06-29 at 10.21.2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986" y="7703032"/>
            <a:ext cx="22328769" cy="10171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pdf-tidyr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Shape 894"/>
          <p:cNvSpPr/>
          <p:nvPr/>
        </p:nvSpPr>
        <p:spPr>
          <a:xfrm>
            <a:off x="1127160" y="469066"/>
            <a:ext cx="22091220" cy="71647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5" name="Shape 895"/>
          <p:cNvSpPr txBox="1"/>
          <p:nvPr/>
        </p:nvSpPr>
        <p:spPr>
          <a:xfrm>
            <a:off x="1421207" y="686643"/>
            <a:ext cx="21841984" cy="6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unite("sexage2", sex, age, sep = "-"</a:t>
            </a:r>
          </a:p>
        </p:txBody>
      </p:sp>
      <p:sp>
        <p:nvSpPr>
          <p:cNvPr id="896" name="Shape 896"/>
          <p:cNvSpPr/>
          <p:nvPr/>
        </p:nvSpPr>
        <p:spPr>
          <a:xfrm>
            <a:off x="598628" y="7967240"/>
            <a:ext cx="11781160" cy="6253252"/>
          </a:xfrm>
          <a:prstGeom prst="rect">
            <a:avLst/>
          </a:prstGeom>
          <a:solidFill>
            <a:srgbClr val="FFFFFF">
              <a:alpha val="74644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20376869" y="7708417"/>
            <a:ext cx="11781160" cy="6253252"/>
          </a:xfrm>
          <a:prstGeom prst="rect">
            <a:avLst/>
          </a:prstGeom>
          <a:solidFill>
            <a:srgbClr val="FFFFFF">
              <a:alpha val="74644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Screen Shot 2018-06-29 at 10.19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85" y="7727237"/>
            <a:ext cx="22328770" cy="10154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Shape 901"/>
          <p:cNvSpPr/>
          <p:nvPr/>
        </p:nvSpPr>
        <p:spPr>
          <a:xfrm>
            <a:off x="1127160" y="469066"/>
            <a:ext cx="22091220" cy="71647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2" name="Shape 902"/>
          <p:cNvSpPr txBox="1"/>
          <p:nvPr/>
        </p:nvSpPr>
        <p:spPr>
          <a:xfrm>
            <a:off x="1421207" y="686643"/>
            <a:ext cx="21841984" cy="6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select(-iso2, -iso3)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select(-new) %&gt;%</a:t>
            </a:r>
          </a:p>
          <a:p>
            <a:pPr algn="l">
              <a:spcBef>
                <a:spcPts val="15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separate(sexage, into = c("sex", "age"), sep = 1) %&gt;%</a:t>
            </a:r>
          </a:p>
          <a:p>
            <a:pPr algn="l">
              <a:spcBef>
                <a:spcPts val="1500"/>
              </a:spcBef>
              <a:defRPr sz="46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unite("sexage2", sex, age, sep = "-")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type="title"/>
          </p:nvPr>
        </p:nvSpPr>
        <p:spPr>
          <a:xfrm>
            <a:off x="831199" y="3398474"/>
            <a:ext cx="22721602" cy="6919052"/>
          </a:xfrm>
          <a:prstGeom prst="rect">
            <a:avLst/>
          </a:prstGeom>
        </p:spPr>
        <p:txBody>
          <a:bodyPr/>
          <a:lstStyle/>
          <a:p>
            <a:pPr>
              <a:defRPr b="1" sz="20000"/>
            </a:pPr>
            <a:r>
              <a:t>Missing </a:t>
            </a:r>
          </a:p>
          <a:p>
            <a:pPr>
              <a:defRPr b="1" sz="20000"/>
            </a:pPr>
            <a:r>
              <a:t>Values</a:t>
            </a:r>
          </a:p>
        </p:txBody>
      </p:sp>
      <p:pic>
        <p:nvPicPr>
          <p:cNvPr id="905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roup 911"/>
          <p:cNvGrpSpPr/>
          <p:nvPr/>
        </p:nvGrpSpPr>
        <p:grpSpPr>
          <a:xfrm>
            <a:off x="6675905" y="5523874"/>
            <a:ext cx="9967433" cy="7671164"/>
            <a:chOff x="0" y="0"/>
            <a:chExt cx="9967431" cy="7671163"/>
          </a:xfrm>
        </p:grpSpPr>
        <p:graphicFrame>
          <p:nvGraphicFramePr>
            <p:cNvPr id="907" name="Table 907"/>
            <p:cNvGraphicFramePr/>
            <p:nvPr/>
          </p:nvGraphicFramePr>
          <p:xfrm>
            <a:off x="0" y="1892663"/>
            <a:ext cx="3657600" cy="57785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08" name="Table 908"/>
            <p:cNvGraphicFramePr/>
            <p:nvPr/>
          </p:nvGraphicFramePr>
          <p:xfrm>
            <a:off x="6309831" y="1892663"/>
            <a:ext cx="3657601" cy="3009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09" name="Shape 909"/>
            <p:cNvSpPr/>
            <p:nvPr/>
          </p:nvSpPr>
          <p:spPr>
            <a:xfrm flipV="1">
              <a:off x="399325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0" name="Shape 910"/>
            <p:cNvSpPr txBox="1"/>
            <p:nvPr/>
          </p:nvSpPr>
          <p:spPr>
            <a:xfrm>
              <a:off x="104168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</p:grpSp>
      <p:pic>
        <p:nvPicPr>
          <p:cNvPr id="912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Shape 91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filter(!is.na())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8201009" y="6270029"/>
            <a:ext cx="566342" cy="117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3306921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57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Drops rows that contain NA’s in the specified columns.</a:t>
            </a:r>
          </a:p>
        </p:txBody>
      </p:sp>
      <p:sp>
        <p:nvSpPr>
          <p:cNvPr id="916" name="Shape 916"/>
          <p:cNvSpPr/>
          <p:nvPr/>
        </p:nvSpPr>
        <p:spPr>
          <a:xfrm>
            <a:off x="3313271" y="4624756"/>
            <a:ext cx="1712597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7" name="Shape 917"/>
          <p:cNvSpPr txBox="1"/>
          <p:nvPr/>
        </p:nvSpPr>
        <p:spPr>
          <a:xfrm>
            <a:off x="3456827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x %&gt;% </a:t>
            </a:r>
            <a:r>
              <a:rPr>
                <a:solidFill>
                  <a:schemeClr val="accent1"/>
                </a:solidFill>
              </a:rPr>
              <a:t>filter(!is.na(</a:t>
            </a:r>
            <a:r>
              <a:t>x2</a:t>
            </a:r>
            <a:r>
              <a:rPr>
                <a:solidFill>
                  <a:schemeClr val="accent1"/>
                </a:solidFill>
              </a:rPr>
              <a:t>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roup 923"/>
          <p:cNvGrpSpPr/>
          <p:nvPr/>
        </p:nvGrpSpPr>
        <p:grpSpPr>
          <a:xfrm>
            <a:off x="6675905" y="5523874"/>
            <a:ext cx="9967433" cy="7671164"/>
            <a:chOff x="0" y="0"/>
            <a:chExt cx="9967431" cy="7671163"/>
          </a:xfrm>
        </p:grpSpPr>
        <p:graphicFrame>
          <p:nvGraphicFramePr>
            <p:cNvPr id="919" name="Table 919"/>
            <p:cNvGraphicFramePr/>
            <p:nvPr/>
          </p:nvGraphicFramePr>
          <p:xfrm>
            <a:off x="0" y="1892663"/>
            <a:ext cx="3657600" cy="57785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45801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B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C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45801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E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solidFill>
                              <a:srgbClr val="A6AAA9"/>
                            </a:solidFill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NA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920" name="Table 920"/>
            <p:cNvGraphicFramePr/>
            <p:nvPr/>
          </p:nvGraphicFramePr>
          <p:xfrm>
            <a:off x="6309831" y="1892663"/>
            <a:ext cx="3657601" cy="3009901"/>
          </p:xfrm>
          <a:graphic xmlns:a="http://schemas.openxmlformats.org/drawingml/2006/main">
            <a:graphicData uri="http://schemas.openxmlformats.org/drawingml/2006/table">
              <a:tbl>
                <a:tblPr firstCol="0" firstRow="1" lastCol="0" lastRow="0" bandCol="0" bandRow="0" rtl="0">
                  <a:tableStyleId>{33BA23B1-9221-436E-865A-0063620EA4FD}</a:tableStyleId>
                </a:tblPr>
                <a:tblGrid>
                  <a:gridCol w="1778845"/>
                  <a:gridCol w="1778845"/>
                </a:tblGrid>
                <a:tr h="970597"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  <a:solidFill>
                        <a:srgbClr val="797979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b="0"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b="1" sz="5500">
                            <a:solidFill>
                              <a:srgbClr val="FFFFFF"/>
                            </a:solidFill>
                            <a:sym typeface="Helvetica"/>
                          </a:rPr>
                          <a:t>x2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A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1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  <a:tr h="970597"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D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5500">
                            <a:latin typeface="Helvetica"/>
                            <a:ea typeface="Helvetica"/>
                            <a:cs typeface="Helvetica"/>
                            <a:sym typeface="Helvetica"/>
                          </a:rPr>
                          <a:t>3</a:t>
                        </a:r>
                      </a:p>
                    </a:txBody>
                    <a:tcPr marL="0" marR="0" marT="0" marB="0" anchor="ctr" anchorCtr="0" horzOverflow="overflow">
                      <a:lnL w="63500">
                        <a:solidFill>
                          <a:srgbClr val="FFFFFF"/>
                        </a:solidFill>
                        <a:miter lim="400000"/>
                      </a:lnL>
                      <a:lnR w="63500">
                        <a:solidFill>
                          <a:srgbClr val="FFFFFF"/>
                        </a:solidFill>
                        <a:miter lim="400000"/>
                      </a:lnR>
                      <a:lnT w="63500">
                        <a:solidFill>
                          <a:srgbClr val="FFFFFF"/>
                        </a:solidFill>
                        <a:miter lim="400000"/>
                      </a:lnT>
                      <a:lnB w="63500">
                        <a:solidFill>
                          <a:srgbClr val="FFFFFF"/>
                        </a:solidFill>
                        <a:miter lim="400000"/>
                      </a:lnB>
                    </a:tcPr>
                  </a:tc>
                </a:tr>
              </a:tbl>
            </a:graphicData>
          </a:graphic>
        </p:graphicFrame>
        <p:sp>
          <p:nvSpPr>
            <p:cNvPr id="921" name="Shape 921"/>
            <p:cNvSpPr/>
            <p:nvPr/>
          </p:nvSpPr>
          <p:spPr>
            <a:xfrm flipV="1">
              <a:off x="3993253" y="3742323"/>
              <a:ext cx="1857816" cy="1"/>
            </a:xfrm>
            <a:prstGeom prst="line">
              <a:avLst/>
            </a:prstGeom>
            <a:noFill/>
            <a:ln w="1270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2" name="Shape 922"/>
            <p:cNvSpPr txBox="1"/>
            <p:nvPr/>
          </p:nvSpPr>
          <p:spPr>
            <a:xfrm>
              <a:off x="1041685" y="0"/>
              <a:ext cx="1451123" cy="2229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570" tIns="54570" rIns="54570" bIns="54570" numCol="1" anchor="ctr">
              <a:noAutofit/>
            </a:bodyPr>
            <a:lstStyle>
              <a:lvl1pPr>
                <a:defRPr sz="1000">
                  <a:solidFill>
                    <a:srgbClr val="A6AAA9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x</a:t>
              </a:r>
            </a:p>
          </p:txBody>
        </p:sp>
      </p:grpSp>
      <p:pic>
        <p:nvPicPr>
          <p:cNvPr id="924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Shape 925"/>
          <p:cNvSpPr txBox="1"/>
          <p:nvPr/>
        </p:nvSpPr>
        <p:spPr>
          <a:xfrm>
            <a:off x="8201009" y="6270029"/>
            <a:ext cx="566342" cy="117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570" tIns="54570" rIns="54570" bIns="54570" anchor="ctr">
            <a:spAutoFit/>
          </a:bodyPr>
          <a:lstStyle>
            <a:lvl1pPr>
              <a:defRPr sz="7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3306921" y="3242668"/>
            <a:ext cx="1777015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60831">
              <a:defRPr sz="576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Drops rows that contain NA’s in the specified columns.</a:t>
            </a:r>
          </a:p>
        </p:txBody>
      </p:sp>
      <p:sp>
        <p:nvSpPr>
          <p:cNvPr id="927" name="Shape 927"/>
          <p:cNvSpPr/>
          <p:nvPr/>
        </p:nvSpPr>
        <p:spPr>
          <a:xfrm>
            <a:off x="3313271" y="4624756"/>
            <a:ext cx="1712597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8" name="Shape 928"/>
          <p:cNvSpPr txBox="1"/>
          <p:nvPr/>
        </p:nvSpPr>
        <p:spPr>
          <a:xfrm>
            <a:off x="3456827" y="4994734"/>
            <a:ext cx="1576197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x %&gt;% </a:t>
            </a:r>
            <a:r>
              <a:rPr>
                <a:solidFill>
                  <a:schemeClr val="accent1"/>
                </a:solidFill>
              </a:rPr>
              <a:t>drop_na(</a:t>
            </a:r>
            <a:r>
              <a:t>x2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drop_na()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Screen Shot 2018-10-17 at 10.34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9974" y="6449205"/>
            <a:ext cx="13817601" cy="14479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Shape 933"/>
          <p:cNvSpPr/>
          <p:nvPr/>
        </p:nvSpPr>
        <p:spPr>
          <a:xfrm>
            <a:off x="1127160" y="469066"/>
            <a:ext cx="22091221" cy="540559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4" name="Shape 934"/>
          <p:cNvSpPr txBox="1"/>
          <p:nvPr/>
        </p:nvSpPr>
        <p:spPr>
          <a:xfrm>
            <a:off x="1421207" y="686643"/>
            <a:ext cx="21841984" cy="51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who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gather("codes", "n", 5:60)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separate(codes, c("new", "type", "sexage"), sep = "_")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select(-new, -iso2, -iso3) %&gt;%</a:t>
            </a:r>
          </a:p>
          <a:p>
            <a:pPr algn="l" defTabSz="531622">
              <a:spcBef>
                <a:spcPts val="1300"/>
              </a:spcBef>
              <a:defRPr sz="4186">
                <a:latin typeface="Monaco"/>
                <a:ea typeface="Monaco"/>
                <a:cs typeface="Monaco"/>
                <a:sym typeface="Monaco"/>
              </a:defRPr>
            </a:pPr>
            <a:r>
              <a:t>  separate(sexage, c("sex", "age"), sep = 1)</a:t>
            </a:r>
            <a:r>
              <a:rPr>
                <a:solidFill>
                  <a:schemeClr val="accent1"/>
                </a:solidFill>
              </a:rPr>
              <a:t> %&gt;%</a:t>
            </a:r>
            <a:endParaRPr>
              <a:solidFill>
                <a:schemeClr val="accent1"/>
              </a:solidFill>
            </a:endParaRPr>
          </a:p>
          <a:p>
            <a:pPr algn="l" defTabSz="531622">
              <a:spcBef>
                <a:spcPts val="1300"/>
              </a:spcBef>
              <a:defRPr sz="4186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drop_na(n)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